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336FF7-0E5D-40DD-979C-6ACA5A54B6AE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84690-679E-4902-A93C-7B094CE1AE4E}">
      <dgm:prSet phldrT="[Text]" custT="1"/>
      <dgm:spPr/>
      <dgm:t>
        <a:bodyPr/>
        <a:lstStyle/>
        <a:p>
          <a:r>
            <a:rPr lang="en-US" sz="3200" dirty="0" err="1" smtClean="0"/>
            <a:t>apoptoza</a:t>
          </a:r>
          <a:endParaRPr lang="en-US" sz="3200" dirty="0"/>
        </a:p>
      </dgm:t>
    </dgm:pt>
    <dgm:pt modelId="{C69E6622-5C8D-4200-8ABD-608530C5BA08}" type="parTrans" cxnId="{D6923B13-A7F6-4D7D-8DB9-D5E56363F89A}">
      <dgm:prSet/>
      <dgm:spPr/>
      <dgm:t>
        <a:bodyPr/>
        <a:lstStyle/>
        <a:p>
          <a:endParaRPr lang="en-US"/>
        </a:p>
      </dgm:t>
    </dgm:pt>
    <dgm:pt modelId="{B9FF41AF-D6FD-4229-99A5-465B9942EA28}" type="sibTrans" cxnId="{D6923B13-A7F6-4D7D-8DB9-D5E56363F89A}">
      <dgm:prSet/>
      <dgm:spPr/>
      <dgm:t>
        <a:bodyPr/>
        <a:lstStyle/>
        <a:p>
          <a:endParaRPr lang="en-US"/>
        </a:p>
      </dgm:t>
    </dgm:pt>
    <dgm:pt modelId="{7F7543F9-EA1B-4113-9D75-1B0A7C9A98F5}">
      <dgm:prSet phldrT="[Text]"/>
      <dgm:spPr/>
      <dgm:t>
        <a:bodyPr/>
        <a:lstStyle/>
        <a:p>
          <a:r>
            <a:rPr lang="en-US" dirty="0" err="1" smtClean="0"/>
            <a:t>diferentiere</a:t>
          </a:r>
          <a:endParaRPr lang="en-US" dirty="0"/>
        </a:p>
      </dgm:t>
    </dgm:pt>
    <dgm:pt modelId="{CBD87B7C-E0DE-4532-B590-C3E4B2DBF3B4}" type="parTrans" cxnId="{688913A5-96ED-44B3-BD52-358F291486FC}">
      <dgm:prSet/>
      <dgm:spPr/>
      <dgm:t>
        <a:bodyPr/>
        <a:lstStyle/>
        <a:p>
          <a:endParaRPr lang="en-US"/>
        </a:p>
      </dgm:t>
    </dgm:pt>
    <dgm:pt modelId="{287F15F2-8347-4C0A-AEAF-16F2139F5D08}" type="sibTrans" cxnId="{688913A5-96ED-44B3-BD52-358F291486FC}">
      <dgm:prSet/>
      <dgm:spPr/>
      <dgm:t>
        <a:bodyPr/>
        <a:lstStyle/>
        <a:p>
          <a:endParaRPr lang="en-US"/>
        </a:p>
      </dgm:t>
    </dgm:pt>
    <dgm:pt modelId="{5B0A0FC0-0D59-4DC1-8D38-DAF4A50FAC83}" type="pres">
      <dgm:prSet presAssocID="{EF336FF7-0E5D-40DD-979C-6ACA5A54B6AE}" presName="compositeShape" presStyleCnt="0">
        <dgm:presLayoutVars>
          <dgm:chMax val="2"/>
          <dgm:dir/>
          <dgm:resizeHandles val="exact"/>
        </dgm:presLayoutVars>
      </dgm:prSet>
      <dgm:spPr/>
    </dgm:pt>
    <dgm:pt modelId="{50C3CE3A-0FBC-4F9A-87BE-1806311377FC}" type="pres">
      <dgm:prSet presAssocID="{EF336FF7-0E5D-40DD-979C-6ACA5A54B6AE}" presName="divider" presStyleLbl="fgShp" presStyleIdx="0" presStyleCnt="1" custAng="21024413" custScaleX="94737" custScaleY="135999"/>
      <dgm:spPr>
        <a:solidFill>
          <a:schemeClr val="accent2">
            <a:lumMod val="75000"/>
          </a:schemeClr>
        </a:solidFill>
      </dgm:spPr>
    </dgm:pt>
    <dgm:pt modelId="{C0934DDE-82A2-4EE4-8EE2-3B735DBC8061}" type="pres">
      <dgm:prSet presAssocID="{94084690-679E-4902-A93C-7B094CE1AE4E}" presName="downArrow" presStyleLbl="node1" presStyleIdx="0" presStyleCnt="2" custScaleX="23159" custScaleY="122609" custLinFactNeighborX="-26162" custLinFactNeighborY="30366"/>
      <dgm:spPr>
        <a:solidFill>
          <a:schemeClr val="accent2">
            <a:lumMod val="75000"/>
          </a:schemeClr>
        </a:solidFill>
      </dgm:spPr>
    </dgm:pt>
    <dgm:pt modelId="{B232DB3D-F9A1-4EED-BDFB-7985BE967FA3}" type="pres">
      <dgm:prSet presAssocID="{94084690-679E-4902-A93C-7B094CE1AE4E}" presName="downArrowText" presStyleLbl="revTx" presStyleIdx="0" presStyleCnt="2" custScaleX="124856">
        <dgm:presLayoutVars>
          <dgm:bulletEnabled val="1"/>
        </dgm:presLayoutVars>
      </dgm:prSet>
      <dgm:spPr/>
    </dgm:pt>
    <dgm:pt modelId="{BD7326D0-B6AB-435D-9A9F-C995DA0889F7}" type="pres">
      <dgm:prSet presAssocID="{7F7543F9-EA1B-4113-9D75-1B0A7C9A98F5}" presName="upArrow" presStyleLbl="node1" presStyleIdx="1" presStyleCnt="2" custScaleX="20125" custLinFactNeighborX="26499" custLinFactNeighborY="-25219"/>
      <dgm:spPr>
        <a:solidFill>
          <a:schemeClr val="accent2">
            <a:lumMod val="75000"/>
          </a:schemeClr>
        </a:solidFill>
      </dgm:spPr>
    </dgm:pt>
    <dgm:pt modelId="{E3AC51F2-9F06-4A49-856A-A9D10FDEE360}" type="pres">
      <dgm:prSet presAssocID="{7F7543F9-EA1B-4113-9D75-1B0A7C9A98F5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943BC47-55E2-40ED-B81D-76B2BE5266A1}" type="presOf" srcId="{7F7543F9-EA1B-4113-9D75-1B0A7C9A98F5}" destId="{E3AC51F2-9F06-4A49-856A-A9D10FDEE360}" srcOrd="0" destOrd="0" presId="urn:microsoft.com/office/officeart/2005/8/layout/arrow3"/>
    <dgm:cxn modelId="{688913A5-96ED-44B3-BD52-358F291486FC}" srcId="{EF336FF7-0E5D-40DD-979C-6ACA5A54B6AE}" destId="{7F7543F9-EA1B-4113-9D75-1B0A7C9A98F5}" srcOrd="1" destOrd="0" parTransId="{CBD87B7C-E0DE-4532-B590-C3E4B2DBF3B4}" sibTransId="{287F15F2-8347-4C0A-AEAF-16F2139F5D08}"/>
    <dgm:cxn modelId="{5C141153-6699-4ADF-BD84-93E7DD4E597D}" type="presOf" srcId="{EF336FF7-0E5D-40DD-979C-6ACA5A54B6AE}" destId="{5B0A0FC0-0D59-4DC1-8D38-DAF4A50FAC83}" srcOrd="0" destOrd="0" presId="urn:microsoft.com/office/officeart/2005/8/layout/arrow3"/>
    <dgm:cxn modelId="{D6923B13-A7F6-4D7D-8DB9-D5E56363F89A}" srcId="{EF336FF7-0E5D-40DD-979C-6ACA5A54B6AE}" destId="{94084690-679E-4902-A93C-7B094CE1AE4E}" srcOrd="0" destOrd="0" parTransId="{C69E6622-5C8D-4200-8ABD-608530C5BA08}" sibTransId="{B9FF41AF-D6FD-4229-99A5-465B9942EA28}"/>
    <dgm:cxn modelId="{B63EFF4F-D452-42D2-BAC6-136CA6F2CF2E}" type="presOf" srcId="{94084690-679E-4902-A93C-7B094CE1AE4E}" destId="{B232DB3D-F9A1-4EED-BDFB-7985BE967FA3}" srcOrd="0" destOrd="0" presId="urn:microsoft.com/office/officeart/2005/8/layout/arrow3"/>
    <dgm:cxn modelId="{1F42A930-5C72-4670-B950-2B7D0A70D716}" type="presParOf" srcId="{5B0A0FC0-0D59-4DC1-8D38-DAF4A50FAC83}" destId="{50C3CE3A-0FBC-4F9A-87BE-1806311377FC}" srcOrd="0" destOrd="0" presId="urn:microsoft.com/office/officeart/2005/8/layout/arrow3"/>
    <dgm:cxn modelId="{D20E10FF-83FE-4B00-854D-5F4BC70CCD15}" type="presParOf" srcId="{5B0A0FC0-0D59-4DC1-8D38-DAF4A50FAC83}" destId="{C0934DDE-82A2-4EE4-8EE2-3B735DBC8061}" srcOrd="1" destOrd="0" presId="urn:microsoft.com/office/officeart/2005/8/layout/arrow3"/>
    <dgm:cxn modelId="{2266657D-8DB5-43CB-AD4D-FACBF9E3A539}" type="presParOf" srcId="{5B0A0FC0-0D59-4DC1-8D38-DAF4A50FAC83}" destId="{B232DB3D-F9A1-4EED-BDFB-7985BE967FA3}" srcOrd="2" destOrd="0" presId="urn:microsoft.com/office/officeart/2005/8/layout/arrow3"/>
    <dgm:cxn modelId="{5FC15341-D4CC-4DB9-8370-4F2E3C258386}" type="presParOf" srcId="{5B0A0FC0-0D59-4DC1-8D38-DAF4A50FAC83}" destId="{BD7326D0-B6AB-435D-9A9F-C995DA0889F7}" srcOrd="3" destOrd="0" presId="urn:microsoft.com/office/officeart/2005/8/layout/arrow3"/>
    <dgm:cxn modelId="{97ECD896-24FA-4CE8-8C93-E83F54D7A12F}" type="presParOf" srcId="{5B0A0FC0-0D59-4DC1-8D38-DAF4A50FAC83}" destId="{E3AC51F2-9F06-4A49-856A-A9D10FDEE36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3CE3A-0FBC-4F9A-87BE-1806311377FC}">
      <dsp:nvSpPr>
        <dsp:cNvPr id="0" name=""/>
        <dsp:cNvSpPr/>
      </dsp:nvSpPr>
      <dsp:spPr>
        <a:xfrm rot="20724413">
          <a:off x="177650" y="794187"/>
          <a:ext cx="5310036" cy="887375"/>
        </a:xfrm>
        <a:prstGeom prst="mathMinus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34DDE-82A2-4EE4-8EE2-3B735DBC8061}">
      <dsp:nvSpPr>
        <dsp:cNvPr id="0" name=""/>
        <dsp:cNvSpPr/>
      </dsp:nvSpPr>
      <dsp:spPr>
        <a:xfrm>
          <a:off x="888186" y="312553"/>
          <a:ext cx="393610" cy="1214197"/>
        </a:xfrm>
        <a:prstGeom prst="downArrow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2DB3D-F9A1-4EED-BDFB-7985BE967FA3}">
      <dsp:nvSpPr>
        <dsp:cNvPr id="0" name=""/>
        <dsp:cNvSpPr/>
      </dsp:nvSpPr>
      <dsp:spPr>
        <a:xfrm>
          <a:off x="2777320" y="0"/>
          <a:ext cx="2263524" cy="1039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apoptoza</a:t>
          </a:r>
          <a:endParaRPr lang="en-US" sz="3200" kern="1200" dirty="0"/>
        </a:p>
      </dsp:txBody>
      <dsp:txXfrm>
        <a:off x="2777320" y="0"/>
        <a:ext cx="2263524" cy="1039815"/>
      </dsp:txXfrm>
    </dsp:sp>
    <dsp:sp modelId="{BD7326D0-B6AB-435D-9A9F-C995DA0889F7}">
      <dsp:nvSpPr>
        <dsp:cNvPr id="0" name=""/>
        <dsp:cNvSpPr/>
      </dsp:nvSpPr>
      <dsp:spPr>
        <a:xfrm>
          <a:off x="4415050" y="1111919"/>
          <a:ext cx="342044" cy="990300"/>
        </a:xfrm>
        <a:prstGeom prst="upArrow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AC51F2-9F06-4A49-856A-A9D10FDEE360}">
      <dsp:nvSpPr>
        <dsp:cNvPr id="0" name=""/>
        <dsp:cNvSpPr/>
      </dsp:nvSpPr>
      <dsp:spPr>
        <a:xfrm>
          <a:off x="849800" y="1435935"/>
          <a:ext cx="1812907" cy="1039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diferentiere</a:t>
          </a:r>
          <a:endParaRPr lang="en-US" sz="2400" kern="1200" dirty="0"/>
        </a:p>
      </dsp:txBody>
      <dsp:txXfrm>
        <a:off x="849800" y="1435935"/>
        <a:ext cx="1812907" cy="1039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5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3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1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0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2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0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1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3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6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1F9C9-DB7A-4B38-9DF8-1C5B75E78612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5900A-0D89-495D-A44F-01197B40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6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055" y="663992"/>
            <a:ext cx="9144000" cy="1825553"/>
          </a:xfrm>
        </p:spPr>
        <p:txBody>
          <a:bodyPr/>
          <a:lstStyle/>
          <a:p>
            <a:r>
              <a:rPr lang="en-US" dirty="0" err="1" smtClean="0"/>
              <a:t>Transplantul</a:t>
            </a:r>
            <a:r>
              <a:rPr lang="en-US" dirty="0" smtClean="0"/>
              <a:t> </a:t>
            </a:r>
            <a:r>
              <a:rPr lang="en-US" dirty="0" err="1" smtClean="0"/>
              <a:t>medular</a:t>
            </a:r>
            <a:r>
              <a:rPr lang="en-US" dirty="0" smtClean="0"/>
              <a:t> in anemia </a:t>
            </a:r>
            <a:r>
              <a:rPr lang="en-US" dirty="0" err="1" smtClean="0"/>
              <a:t>aplastica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17408"/>
            <a:ext cx="10668000" cy="178785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                                                                    Dr. Ana-Maria </a:t>
            </a:r>
            <a:r>
              <a:rPr lang="en-US" dirty="0" err="1" smtClean="0"/>
              <a:t>Craciun</a:t>
            </a:r>
            <a:endParaRPr lang="en-US" dirty="0" smtClean="0"/>
          </a:p>
          <a:p>
            <a:r>
              <a:rPr lang="en-US" dirty="0" smtClean="0"/>
              <a:t>                                                                 medic </a:t>
            </a:r>
            <a:r>
              <a:rPr lang="en-US" dirty="0" err="1" smtClean="0"/>
              <a:t>rezident</a:t>
            </a:r>
            <a:r>
              <a:rPr lang="en-US" dirty="0" smtClean="0"/>
              <a:t> </a:t>
            </a:r>
            <a:r>
              <a:rPr lang="en-US" dirty="0" err="1" smtClean="0"/>
              <a:t>hematologie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202604"/>
            <a:ext cx="6100549" cy="365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Sursa</a:t>
            </a:r>
            <a:r>
              <a:rPr lang="en-US" sz="4800" dirty="0" smtClean="0"/>
              <a:t> CSH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en-US" sz="6000" dirty="0" err="1" smtClean="0"/>
              <a:t>Maduva</a:t>
            </a:r>
            <a:r>
              <a:rPr lang="en-US" sz="6000" dirty="0" smtClean="0"/>
              <a:t>  &gt;&gt; </a:t>
            </a:r>
            <a:r>
              <a:rPr lang="en-US" sz="6000" dirty="0" err="1" smtClean="0"/>
              <a:t>periferie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226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Regim</a:t>
            </a:r>
            <a:r>
              <a:rPr lang="en-US" dirty="0" smtClean="0"/>
              <a:t> de </a:t>
            </a:r>
            <a:r>
              <a:rPr lang="en-US" dirty="0" err="1" smtClean="0"/>
              <a:t>conditionare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 30 </a:t>
            </a:r>
            <a:r>
              <a:rPr lang="en-US" dirty="0" err="1" smtClean="0"/>
              <a:t>ani</a:t>
            </a:r>
            <a:r>
              <a:rPr lang="en-US" dirty="0" smtClean="0"/>
              <a:t>- MSD – </a:t>
            </a:r>
            <a:r>
              <a:rPr lang="en-US" dirty="0" err="1" smtClean="0"/>
              <a:t>CPH“high</a:t>
            </a:r>
            <a:r>
              <a:rPr lang="en-US" dirty="0" smtClean="0"/>
              <a:t> dose”+ ATG/</a:t>
            </a:r>
            <a:r>
              <a:rPr lang="en-US" dirty="0" err="1" smtClean="0"/>
              <a:t>alemtuzumab</a:t>
            </a:r>
            <a:endParaRPr lang="en-US" dirty="0" smtClean="0"/>
          </a:p>
          <a:p>
            <a:r>
              <a:rPr lang="en-US" dirty="0" smtClean="0"/>
              <a:t>≥ 30 </a:t>
            </a:r>
            <a:r>
              <a:rPr lang="en-US" dirty="0" err="1" smtClean="0"/>
              <a:t>ani</a:t>
            </a:r>
            <a:r>
              <a:rPr lang="en-US" dirty="0" smtClean="0"/>
              <a:t> –</a:t>
            </a:r>
            <a:r>
              <a:rPr lang="en-US" dirty="0" smtClean="0"/>
              <a:t>MSD-</a:t>
            </a:r>
            <a:r>
              <a:rPr lang="en-US" dirty="0" err="1" smtClean="0"/>
              <a:t>fludarabina</a:t>
            </a:r>
            <a:r>
              <a:rPr lang="en-US" dirty="0" smtClean="0"/>
              <a:t>/CPH “low dose”+ ATG/</a:t>
            </a:r>
            <a:r>
              <a:rPr lang="en-US" dirty="0" err="1" smtClean="0"/>
              <a:t>alemtuzumab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≥14 </a:t>
            </a:r>
            <a:r>
              <a:rPr lang="en-US" dirty="0" err="1" smtClean="0"/>
              <a:t>ani</a:t>
            </a:r>
            <a:r>
              <a:rPr lang="en-US" dirty="0" smtClean="0"/>
              <a:t>, &lt; 40 </a:t>
            </a:r>
            <a:r>
              <a:rPr lang="en-US" dirty="0" err="1" smtClean="0"/>
              <a:t>ani</a:t>
            </a:r>
            <a:r>
              <a:rPr lang="en-US" dirty="0" smtClean="0"/>
              <a:t>- MUD-TBI + </a:t>
            </a:r>
            <a:r>
              <a:rPr lang="en-US" dirty="0" err="1" smtClean="0"/>
              <a:t>conditionarea</a:t>
            </a:r>
            <a:r>
              <a:rPr lang="en-US" dirty="0" smtClean="0"/>
              <a:t> MSD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76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</a:t>
            </a:r>
            <a:r>
              <a:rPr lang="en-US" dirty="0" smtClean="0"/>
              <a:t> adjuvant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Profilaxie</a:t>
            </a:r>
            <a:r>
              <a:rPr lang="en-US" dirty="0" smtClean="0"/>
              <a:t> GVHD-CSA+MTX</a:t>
            </a:r>
          </a:p>
          <a:p>
            <a:r>
              <a:rPr lang="en-US" dirty="0" err="1" smtClean="0"/>
              <a:t>Profilaxia</a:t>
            </a:r>
            <a:r>
              <a:rPr lang="en-US" dirty="0" smtClean="0"/>
              <a:t> </a:t>
            </a:r>
            <a:r>
              <a:rPr lang="en-US" dirty="0" err="1" smtClean="0"/>
              <a:t>Infectiilor</a:t>
            </a:r>
            <a:r>
              <a:rPr lang="en-US" dirty="0" smtClean="0"/>
              <a:t>-AB-</a:t>
            </a:r>
            <a:r>
              <a:rPr lang="en-US" dirty="0" err="1" smtClean="0"/>
              <a:t>terapie</a:t>
            </a:r>
            <a:r>
              <a:rPr lang="en-US" dirty="0" smtClean="0"/>
              <a:t>, </a:t>
            </a:r>
            <a:r>
              <a:rPr lang="en-US" dirty="0" err="1" smtClean="0"/>
              <a:t>Aciclovir</a:t>
            </a:r>
            <a:r>
              <a:rPr lang="en-US" dirty="0" smtClean="0"/>
              <a:t>, </a:t>
            </a:r>
            <a:r>
              <a:rPr lang="en-US" dirty="0" err="1" smtClean="0"/>
              <a:t>Biseptol</a:t>
            </a:r>
            <a:endParaRPr lang="en-US" dirty="0" smtClean="0"/>
          </a:p>
          <a:p>
            <a:r>
              <a:rPr lang="en-US" dirty="0" smtClean="0"/>
              <a:t>NU – EPO</a:t>
            </a:r>
          </a:p>
          <a:p>
            <a:r>
              <a:rPr lang="en-US" dirty="0" smtClean="0"/>
              <a:t>G-CSH- “ on demand”</a:t>
            </a:r>
          </a:p>
          <a:p>
            <a:r>
              <a:rPr lang="en-US" dirty="0" err="1" smtClean="0"/>
              <a:t>Substitutie</a:t>
            </a:r>
            <a:r>
              <a:rPr lang="en-US" dirty="0" smtClean="0"/>
              <a:t> MER/CUT</a:t>
            </a:r>
          </a:p>
          <a:p>
            <a:r>
              <a:rPr lang="en-US" dirty="0" err="1" smtClean="0"/>
              <a:t>Suport</a:t>
            </a:r>
            <a:r>
              <a:rPr lang="en-US" dirty="0" smtClean="0"/>
              <a:t> </a:t>
            </a:r>
            <a:r>
              <a:rPr lang="en-US" dirty="0" err="1" smtClean="0"/>
              <a:t>psihologic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Monitorizare</a:t>
            </a:r>
            <a:r>
              <a:rPr lang="en-US" dirty="0" smtClean="0"/>
              <a:t> GVHD</a:t>
            </a:r>
            <a:endParaRPr lang="en-US" dirty="0"/>
          </a:p>
        </p:txBody>
      </p:sp>
      <p:pic>
        <p:nvPicPr>
          <p:cNvPr id="1026" name="Picture 2" descr="http://www.mlahanas.de/Greeks/Mythology/Misc/ChimeraJourna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541" y="1787857"/>
            <a:ext cx="4851850" cy="480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1" y="2893325"/>
            <a:ext cx="5003042" cy="2814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Chimerism</a:t>
            </a:r>
            <a:endParaRPr lang="en-US" sz="6600" dirty="0" smtClean="0"/>
          </a:p>
          <a:p>
            <a:endParaRPr lang="en-US" sz="6600" dirty="0"/>
          </a:p>
          <a:p>
            <a:r>
              <a:rPr lang="en-US" sz="4400" dirty="0" smtClean="0"/>
              <a:t>Follow-up-2 </a:t>
            </a:r>
            <a:r>
              <a:rPr lang="en-US" sz="4400" dirty="0" err="1" smtClean="0"/>
              <a:t>ani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028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95250"/>
            <a:ext cx="57150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0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AA: </a:t>
            </a:r>
            <a:r>
              <a:rPr lang="en-US" dirty="0" err="1" smtClean="0"/>
              <a:t>definitie</a:t>
            </a:r>
            <a:r>
              <a:rPr lang="en-US" dirty="0" smtClean="0"/>
              <a:t>, </a:t>
            </a:r>
            <a:r>
              <a:rPr lang="en-US" dirty="0" err="1" smtClean="0"/>
              <a:t>clasificare</a:t>
            </a:r>
            <a:r>
              <a:rPr lang="en-US" dirty="0" smtClean="0"/>
              <a:t>, </a:t>
            </a:r>
            <a:r>
              <a:rPr lang="en-US" dirty="0" err="1" smtClean="0"/>
              <a:t>mecanism,stadializare</a:t>
            </a:r>
            <a:endParaRPr lang="en-US" dirty="0"/>
          </a:p>
          <a:p>
            <a:r>
              <a:rPr lang="en-US" dirty="0" err="1" smtClean="0"/>
              <a:t>Criterii</a:t>
            </a:r>
            <a:r>
              <a:rPr lang="en-US" dirty="0" smtClean="0"/>
              <a:t> de diagnostic AA </a:t>
            </a:r>
            <a:r>
              <a:rPr lang="en-US" dirty="0" err="1" smtClean="0"/>
              <a:t>dobandita</a:t>
            </a:r>
            <a:endParaRPr lang="en-US" dirty="0" smtClean="0"/>
          </a:p>
          <a:p>
            <a:r>
              <a:rPr lang="en-US" dirty="0" smtClean="0"/>
              <a:t>Protocol de </a:t>
            </a:r>
            <a:r>
              <a:rPr lang="en-US" dirty="0" err="1" smtClean="0"/>
              <a:t>tratament</a:t>
            </a:r>
            <a:endParaRPr lang="en-US" dirty="0" smtClean="0"/>
          </a:p>
          <a:p>
            <a:r>
              <a:rPr lang="en-US" dirty="0" err="1" smtClean="0"/>
              <a:t>Indicatii</a:t>
            </a:r>
            <a:r>
              <a:rPr lang="en-US" dirty="0" smtClean="0"/>
              <a:t> de transplant </a:t>
            </a:r>
            <a:r>
              <a:rPr lang="en-US" dirty="0" err="1" smtClean="0"/>
              <a:t>medular</a:t>
            </a:r>
            <a:endParaRPr lang="en-US" dirty="0" smtClean="0"/>
          </a:p>
          <a:p>
            <a:r>
              <a:rPr lang="en-US" dirty="0" err="1" smtClean="0"/>
              <a:t>Sursa</a:t>
            </a:r>
            <a:r>
              <a:rPr lang="en-US" dirty="0" smtClean="0"/>
              <a:t> CSH</a:t>
            </a:r>
          </a:p>
          <a:p>
            <a:r>
              <a:rPr lang="en-US" dirty="0" err="1" smtClean="0"/>
              <a:t>Regimuri</a:t>
            </a:r>
            <a:r>
              <a:rPr lang="en-US" dirty="0" smtClean="0"/>
              <a:t> de </a:t>
            </a:r>
            <a:r>
              <a:rPr lang="en-US" dirty="0" err="1" smtClean="0"/>
              <a:t>conditionare</a:t>
            </a:r>
            <a:endParaRPr lang="en-US" dirty="0" smtClean="0"/>
          </a:p>
          <a:p>
            <a:r>
              <a:rPr lang="en-US" dirty="0" err="1" smtClean="0"/>
              <a:t>Profilaxie</a:t>
            </a:r>
            <a:r>
              <a:rPr lang="en-US" dirty="0" smtClean="0"/>
              <a:t> GVHD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Definitie</a:t>
            </a:r>
            <a:r>
              <a:rPr lang="en-US" dirty="0" smtClean="0"/>
              <a:t> 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Afectiune</a:t>
            </a:r>
            <a:r>
              <a:rPr lang="en-US" dirty="0" smtClean="0"/>
              <a:t> </a:t>
            </a:r>
            <a:r>
              <a:rPr lang="en-US" dirty="0" err="1" smtClean="0"/>
              <a:t>heterogena</a:t>
            </a:r>
            <a:r>
              <a:rPr lang="en-US" dirty="0" smtClean="0"/>
              <a:t>, </a:t>
            </a:r>
            <a:r>
              <a:rPr lang="en-US" dirty="0" err="1" smtClean="0"/>
              <a:t>benigna</a:t>
            </a:r>
            <a:r>
              <a:rPr lang="en-US" dirty="0" smtClean="0"/>
              <a:t>, </a:t>
            </a:r>
            <a:r>
              <a:rPr lang="en-US" dirty="0" err="1" smtClean="0"/>
              <a:t>inclusa</a:t>
            </a:r>
            <a:r>
              <a:rPr lang="en-US" dirty="0" smtClean="0"/>
              <a:t> in </a:t>
            </a:r>
            <a:r>
              <a:rPr lang="en-US" dirty="0" err="1" smtClean="0"/>
              <a:t>grupul</a:t>
            </a:r>
            <a:r>
              <a:rPr lang="en-US" dirty="0" smtClean="0"/>
              <a:t> </a:t>
            </a:r>
            <a:r>
              <a:rPr lang="en-US" dirty="0" err="1" smtClean="0"/>
              <a:t>sindroamelor</a:t>
            </a:r>
            <a:r>
              <a:rPr lang="en-US" dirty="0" smtClean="0"/>
              <a:t> de </a:t>
            </a:r>
            <a:r>
              <a:rPr lang="en-US" dirty="0" err="1" smtClean="0"/>
              <a:t>insuficienta</a:t>
            </a:r>
            <a:r>
              <a:rPr lang="en-US" dirty="0" smtClean="0"/>
              <a:t> </a:t>
            </a:r>
            <a:r>
              <a:rPr lang="en-US" dirty="0" err="1" smtClean="0"/>
              <a:t>medulara</a:t>
            </a:r>
            <a:endParaRPr lang="en-US" dirty="0" smtClean="0"/>
          </a:p>
          <a:p>
            <a:r>
              <a:rPr lang="en-US" dirty="0" err="1" smtClean="0"/>
              <a:t>Maduva</a:t>
            </a:r>
            <a:r>
              <a:rPr lang="en-US" dirty="0" smtClean="0"/>
              <a:t> </a:t>
            </a:r>
            <a:r>
              <a:rPr lang="en-US" dirty="0" err="1" smtClean="0"/>
              <a:t>hipocelulara</a:t>
            </a:r>
            <a:endParaRPr lang="en-US" dirty="0" smtClean="0"/>
          </a:p>
          <a:p>
            <a:r>
              <a:rPr lang="en-US" dirty="0" err="1" smtClean="0"/>
              <a:t>Pancitopenie</a:t>
            </a:r>
            <a:r>
              <a:rPr lang="en-US" dirty="0" smtClean="0"/>
              <a:t> in 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AA </a:t>
            </a:r>
            <a:r>
              <a:rPr lang="en-US" b="1" dirty="0" err="1" smtClean="0">
                <a:solidFill>
                  <a:srgbClr val="C00000"/>
                </a:solidFill>
              </a:rPr>
              <a:t>congenitala</a:t>
            </a:r>
            <a:r>
              <a:rPr lang="en-US" dirty="0" smtClean="0"/>
              <a:t>: anemia </a:t>
            </a:r>
            <a:r>
              <a:rPr lang="en-US" dirty="0" err="1" smtClean="0"/>
              <a:t>Fanconi</a:t>
            </a:r>
            <a:r>
              <a:rPr lang="en-US" dirty="0" smtClean="0"/>
              <a:t>, </a:t>
            </a:r>
            <a:r>
              <a:rPr lang="en-US" dirty="0" err="1"/>
              <a:t>d</a:t>
            </a:r>
            <a:r>
              <a:rPr lang="en-US" dirty="0" err="1" smtClean="0"/>
              <a:t>yskeratosis</a:t>
            </a:r>
            <a:r>
              <a:rPr lang="en-US" dirty="0" smtClean="0"/>
              <a:t> congenital, </a:t>
            </a:r>
            <a:r>
              <a:rPr lang="en-US" dirty="0" err="1" smtClean="0"/>
              <a:t>sdr</a:t>
            </a:r>
            <a:r>
              <a:rPr lang="en-US" dirty="0" smtClean="0"/>
              <a:t>. </a:t>
            </a:r>
            <a:r>
              <a:rPr lang="en-US" dirty="0" err="1" smtClean="0"/>
              <a:t>Schwachman</a:t>
            </a:r>
            <a:r>
              <a:rPr lang="en-US" dirty="0" smtClean="0"/>
              <a:t>-Diamond, </a:t>
            </a:r>
            <a:r>
              <a:rPr lang="en-US" dirty="0" err="1" smtClean="0"/>
              <a:t>trombocitopenia</a:t>
            </a:r>
            <a:r>
              <a:rPr lang="en-US" dirty="0" smtClean="0"/>
              <a:t> </a:t>
            </a:r>
            <a:r>
              <a:rPr lang="en-US" dirty="0" err="1" smtClean="0"/>
              <a:t>congenitala</a:t>
            </a:r>
            <a:r>
              <a:rPr lang="en-US" dirty="0" smtClean="0"/>
              <a:t> </a:t>
            </a:r>
            <a:r>
              <a:rPr lang="en-US" dirty="0" err="1" smtClean="0"/>
              <a:t>aMgk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AA </a:t>
            </a:r>
            <a:r>
              <a:rPr lang="en-US" b="1" dirty="0" err="1" smtClean="0">
                <a:solidFill>
                  <a:srgbClr val="C00000"/>
                </a:solidFill>
              </a:rPr>
              <a:t>dobandita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34018" y="3610254"/>
            <a:ext cx="859809" cy="133023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84645" y="4866229"/>
            <a:ext cx="3425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C00000"/>
                </a:solidFill>
                <a:effectLst/>
              </a:rPr>
              <a:t>TCSH</a:t>
            </a:r>
            <a:endParaRPr lang="en-US" sz="2400" b="1" u="sng" dirty="0">
              <a:solidFill>
                <a:srgbClr val="C00000"/>
              </a:solidFill>
              <a:effectLst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52633" y="2224585"/>
            <a:ext cx="1009934" cy="12010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62567" y="3240922"/>
            <a:ext cx="2647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</a:rPr>
              <a:t>Fara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indicatie</a:t>
            </a:r>
            <a:r>
              <a:rPr lang="en-US" sz="2000" b="1" dirty="0" smtClean="0">
                <a:solidFill>
                  <a:srgbClr val="C00000"/>
                </a:solidFill>
              </a:rPr>
              <a:t> de TCSH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9650"/>
          </a:xfrm>
        </p:spPr>
        <p:txBody>
          <a:bodyPr/>
          <a:lstStyle/>
          <a:p>
            <a:r>
              <a:rPr lang="en-US" dirty="0" err="1" smtClean="0"/>
              <a:t>Mecanism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776"/>
            <a:ext cx="10515600" cy="481218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1630" y="169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016600"/>
            <a:ext cx="23826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Micromediul</a:t>
            </a:r>
            <a:r>
              <a:rPr lang="en-US" sz="3200" dirty="0" smtClean="0"/>
              <a:t> </a:t>
            </a:r>
            <a:r>
              <a:rPr lang="en-US" sz="3200" dirty="0" err="1" smtClean="0"/>
              <a:t>medular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270310" y="2493653"/>
            <a:ext cx="1651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Citokine</a:t>
            </a:r>
            <a:r>
              <a:rPr lang="en-US" sz="3200" dirty="0" smtClean="0"/>
              <a:t>, GF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720920" y="3322683"/>
            <a:ext cx="3042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CSH-</a:t>
            </a:r>
            <a:r>
              <a:rPr lang="en-US" sz="3200" dirty="0" err="1" smtClean="0"/>
              <a:t>reinnoire</a:t>
            </a:r>
            <a:endParaRPr lang="en-US" sz="32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739911750"/>
              </p:ext>
            </p:extLst>
          </p:nvPr>
        </p:nvGraphicFramePr>
        <p:xfrm>
          <a:off x="2136361" y="3839739"/>
          <a:ext cx="5665337" cy="2475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urved Down Arrow 12"/>
          <p:cNvSpPr/>
          <p:nvPr/>
        </p:nvSpPr>
        <p:spPr>
          <a:xfrm>
            <a:off x="3220871" y="2016600"/>
            <a:ext cx="2019869" cy="6720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>
            <a:off x="6619164" y="2279347"/>
            <a:ext cx="2825087" cy="101446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Left Arrow 19"/>
          <p:cNvSpPr/>
          <p:nvPr/>
        </p:nvSpPr>
        <p:spPr>
          <a:xfrm>
            <a:off x="7601803" y="2688609"/>
            <a:ext cx="791569" cy="2756848"/>
          </a:xfrm>
          <a:prstGeom prst="curved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urved Right Arrow 21"/>
          <p:cNvSpPr/>
          <p:nvPr/>
        </p:nvSpPr>
        <p:spPr>
          <a:xfrm>
            <a:off x="3630304" y="2493653"/>
            <a:ext cx="736980" cy="1658061"/>
          </a:xfrm>
          <a:prstGeom prst="curved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Criterii</a:t>
            </a:r>
            <a:r>
              <a:rPr lang="en-US" dirty="0" smtClean="0"/>
              <a:t> de diagnostic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MO </a:t>
            </a:r>
            <a:r>
              <a:rPr lang="en-US" sz="3200" dirty="0" err="1" smtClean="0"/>
              <a:t>hipocelulara</a:t>
            </a:r>
            <a:r>
              <a:rPr lang="en-US" sz="3200" dirty="0" smtClean="0"/>
              <a:t> </a:t>
            </a:r>
          </a:p>
          <a:p>
            <a:pPr lvl="2"/>
            <a:r>
              <a:rPr lang="en-US" sz="3000" dirty="0" smtClean="0"/>
              <a:t>&lt; 25% </a:t>
            </a:r>
            <a:r>
              <a:rPr lang="en-US" sz="3000" dirty="0" err="1" smtClean="0"/>
              <a:t>sau</a:t>
            </a:r>
            <a:r>
              <a:rPr lang="en-US" sz="3000" dirty="0" smtClean="0"/>
              <a:t> &lt;50 cu </a:t>
            </a:r>
            <a:r>
              <a:rPr lang="en-US" sz="3000" dirty="0" err="1" smtClean="0"/>
              <a:t>celule</a:t>
            </a:r>
            <a:r>
              <a:rPr lang="en-US" sz="3000" dirty="0" smtClean="0"/>
              <a:t> </a:t>
            </a:r>
            <a:r>
              <a:rPr lang="en-US" sz="3000" dirty="0" err="1" smtClean="0"/>
              <a:t>reziduale</a:t>
            </a:r>
            <a:r>
              <a:rPr lang="en-US" sz="3000" dirty="0" smtClean="0"/>
              <a:t> </a:t>
            </a:r>
            <a:r>
              <a:rPr lang="en-US" sz="3000" dirty="0" err="1" smtClean="0"/>
              <a:t>hematopoietice</a:t>
            </a:r>
            <a:r>
              <a:rPr lang="en-US" sz="3000" dirty="0" smtClean="0"/>
              <a:t> &lt;30%</a:t>
            </a:r>
          </a:p>
          <a:p>
            <a:r>
              <a:rPr lang="en-US" sz="3200" dirty="0" err="1" smtClean="0"/>
              <a:t>Absenta</a:t>
            </a:r>
            <a:r>
              <a:rPr lang="en-US" sz="3200" dirty="0" smtClean="0"/>
              <a:t> </a:t>
            </a:r>
            <a:r>
              <a:rPr lang="en-US" sz="3200" dirty="0" err="1" smtClean="0"/>
              <a:t>anomaliilor</a:t>
            </a:r>
            <a:r>
              <a:rPr lang="en-US" sz="3200" dirty="0" smtClean="0"/>
              <a:t> </a:t>
            </a:r>
            <a:r>
              <a:rPr lang="en-US" sz="3200" dirty="0" err="1" smtClean="0"/>
              <a:t>celulare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a </a:t>
            </a:r>
            <a:r>
              <a:rPr lang="en-US" sz="3200" dirty="0" err="1" smtClean="0"/>
              <a:t>fibrozei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err="1" smtClean="0"/>
              <a:t>Hgb</a:t>
            </a:r>
            <a:r>
              <a:rPr lang="en-US" sz="3200" dirty="0" smtClean="0"/>
              <a:t> </a:t>
            </a:r>
            <a:r>
              <a:rPr lang="en-US" sz="3200" dirty="0" smtClean="0"/>
              <a:t>&lt; 10 g/</a:t>
            </a:r>
            <a:r>
              <a:rPr lang="en-US" sz="3200" dirty="0" err="1" smtClean="0"/>
              <a:t>gl</a:t>
            </a:r>
            <a:endParaRPr lang="en-US" sz="3200" dirty="0" smtClean="0"/>
          </a:p>
          <a:p>
            <a:r>
              <a:rPr lang="en-US" sz="3200" dirty="0" smtClean="0"/>
              <a:t>PLT </a:t>
            </a:r>
            <a:r>
              <a:rPr lang="en-US" sz="3200" dirty="0" smtClean="0"/>
              <a:t>&lt; 50.000/mmc</a:t>
            </a:r>
          </a:p>
          <a:p>
            <a:r>
              <a:rPr lang="en-US" sz="3200" dirty="0" smtClean="0"/>
              <a:t>N </a:t>
            </a:r>
            <a:r>
              <a:rPr lang="en-US" sz="3200" dirty="0" smtClean="0"/>
              <a:t>&lt; 1500/mmc</a:t>
            </a:r>
          </a:p>
          <a:p>
            <a:r>
              <a:rPr lang="en-US" sz="3200" dirty="0" smtClean="0"/>
              <a:t>Ret </a:t>
            </a:r>
            <a:r>
              <a:rPr lang="en-US" sz="3200" dirty="0" smtClean="0"/>
              <a:t>&lt; 60.000/mmc</a:t>
            </a:r>
            <a:endParaRPr lang="en-US" sz="3200" dirty="0"/>
          </a:p>
        </p:txBody>
      </p:sp>
      <p:sp>
        <p:nvSpPr>
          <p:cNvPr id="6" name="Right Brace 5"/>
          <p:cNvSpPr/>
          <p:nvPr/>
        </p:nvSpPr>
        <p:spPr>
          <a:xfrm>
            <a:off x="4490113" y="3821373"/>
            <a:ext cx="368490" cy="18833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77469" y="48995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63320" y="4314772"/>
            <a:ext cx="3179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c</a:t>
            </a:r>
            <a:r>
              <a:rPr lang="en-US" sz="3200" dirty="0" err="1" smtClean="0"/>
              <a:t>el</a:t>
            </a:r>
            <a:r>
              <a:rPr lang="en-US" sz="3200" dirty="0" smtClean="0"/>
              <a:t> </a:t>
            </a:r>
            <a:r>
              <a:rPr lang="en-US" sz="3200" dirty="0" err="1" smtClean="0"/>
              <a:t>putin</a:t>
            </a:r>
            <a:r>
              <a:rPr lang="en-US" sz="3200" dirty="0" smtClean="0"/>
              <a:t> 2 </a:t>
            </a:r>
            <a:r>
              <a:rPr lang="en-US" sz="3200" dirty="0" err="1" smtClean="0"/>
              <a:t>criterii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338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Stadializare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664632"/>
              </p:ext>
            </p:extLst>
          </p:nvPr>
        </p:nvGraphicFramePr>
        <p:xfrm>
          <a:off x="838200" y="1825623"/>
          <a:ext cx="10515600" cy="422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10277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AAfS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AAS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AAnS</a:t>
                      </a:r>
                      <a:endParaRPr lang="en-US" sz="4000" dirty="0"/>
                    </a:p>
                  </a:txBody>
                  <a:tcPr/>
                </a:tc>
              </a:tr>
              <a:tr h="1027788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N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&lt;200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&lt;500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&lt;1000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</a:tr>
              <a:tr h="1027788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PLT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&lt;10.000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&lt;10.000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&lt;50.000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</a:tr>
              <a:tr h="1027788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Ret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&lt;10.000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&lt;10.000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&lt;60.000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46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Protocol </a:t>
            </a:r>
            <a:r>
              <a:rPr lang="en-US" sz="3600" dirty="0" err="1" smtClean="0"/>
              <a:t>tratament</a:t>
            </a:r>
            <a:r>
              <a:rPr lang="en-US" sz="3600" dirty="0" smtClean="0"/>
              <a:t> in AA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06" y="1091822"/>
            <a:ext cx="10780594" cy="5766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74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Standard- I </a:t>
            </a:r>
            <a:r>
              <a:rPr lang="en-US" dirty="0" err="1" smtClean="0"/>
              <a:t>linia</a:t>
            </a:r>
            <a:r>
              <a:rPr lang="en-US" dirty="0" smtClean="0"/>
              <a:t> &lt; 40 </a:t>
            </a:r>
            <a:r>
              <a:rPr lang="en-US" dirty="0" err="1" smtClean="0"/>
              <a:t>ani</a:t>
            </a:r>
            <a:endParaRPr lang="en-US" dirty="0" smtClean="0"/>
          </a:p>
          <a:p>
            <a:r>
              <a:rPr lang="en-US" dirty="0" smtClean="0"/>
              <a:t>Standard- I </a:t>
            </a:r>
            <a:r>
              <a:rPr lang="en-US" dirty="0" err="1" smtClean="0"/>
              <a:t>linie</a:t>
            </a:r>
            <a:r>
              <a:rPr lang="en-US" dirty="0" smtClean="0"/>
              <a:t> </a:t>
            </a:r>
            <a:r>
              <a:rPr lang="en-US" dirty="0" smtClean="0"/>
              <a:t>&lt; 50 </a:t>
            </a:r>
            <a:r>
              <a:rPr lang="en-US" dirty="0" err="1" smtClean="0"/>
              <a:t>ani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esec</a:t>
            </a:r>
            <a:r>
              <a:rPr lang="en-US" dirty="0" smtClean="0"/>
              <a:t> ATG+CSA</a:t>
            </a:r>
          </a:p>
          <a:p>
            <a:r>
              <a:rPr lang="en-US" dirty="0" smtClean="0"/>
              <a:t>Rata de </a:t>
            </a:r>
            <a:r>
              <a:rPr lang="en-US" dirty="0" err="1" smtClean="0"/>
              <a:t>vindecare</a:t>
            </a:r>
            <a:r>
              <a:rPr lang="en-US" dirty="0" smtClean="0"/>
              <a:t> 75-80%</a:t>
            </a:r>
          </a:p>
          <a:p>
            <a:r>
              <a:rPr lang="en-US" dirty="0" err="1" smtClean="0"/>
              <a:t>Precautii</a:t>
            </a:r>
            <a:r>
              <a:rPr lang="en-US" dirty="0" smtClean="0"/>
              <a:t>: </a:t>
            </a:r>
            <a:r>
              <a:rPr lang="en-US" dirty="0" err="1" smtClean="0"/>
              <a:t>produse</a:t>
            </a:r>
            <a:r>
              <a:rPr lang="en-US" dirty="0" smtClean="0"/>
              <a:t> de </a:t>
            </a:r>
            <a:r>
              <a:rPr lang="en-US" dirty="0" err="1" smtClean="0"/>
              <a:t>sange</a:t>
            </a:r>
            <a:r>
              <a:rPr lang="en-US" dirty="0" smtClean="0"/>
              <a:t> !!!!!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3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258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Transplantul medular in anemia aplastica</vt:lpstr>
      <vt:lpstr>Obiective</vt:lpstr>
      <vt:lpstr>Definitie AA</vt:lpstr>
      <vt:lpstr>Clasificare</vt:lpstr>
      <vt:lpstr>Mecanism</vt:lpstr>
      <vt:lpstr>Criterii de diagnostic</vt:lpstr>
      <vt:lpstr>Stadializare</vt:lpstr>
      <vt:lpstr>Protocol tratament in AA</vt:lpstr>
      <vt:lpstr>TCSH</vt:lpstr>
      <vt:lpstr>Sursa CSH</vt:lpstr>
      <vt:lpstr>Regim de conditionare</vt:lpstr>
      <vt:lpstr>Tratament adjuvant</vt:lpstr>
      <vt:lpstr>Monitorizare GVHD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Transplantul medular in anemia aplastica</dc:title>
  <dc:creator>anamc_000</dc:creator>
  <cp:lastModifiedBy>anamc_000</cp:lastModifiedBy>
  <cp:revision>29</cp:revision>
  <dcterms:created xsi:type="dcterms:W3CDTF">2016-06-28T18:04:42Z</dcterms:created>
  <dcterms:modified xsi:type="dcterms:W3CDTF">2016-06-28T21:34:55Z</dcterms:modified>
</cp:coreProperties>
</file>