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339" r:id="rId3"/>
    <p:sldId id="297" r:id="rId4"/>
    <p:sldId id="315" r:id="rId5"/>
    <p:sldId id="316" r:id="rId6"/>
    <p:sldId id="318" r:id="rId7"/>
    <p:sldId id="319" r:id="rId8"/>
    <p:sldId id="320" r:id="rId9"/>
    <p:sldId id="317" r:id="rId10"/>
    <p:sldId id="304" r:id="rId11"/>
    <p:sldId id="299" r:id="rId12"/>
    <p:sldId id="321" r:id="rId13"/>
    <p:sldId id="322" r:id="rId14"/>
    <p:sldId id="323" r:id="rId15"/>
    <p:sldId id="325" r:id="rId16"/>
    <p:sldId id="326" r:id="rId17"/>
    <p:sldId id="327" r:id="rId18"/>
    <p:sldId id="329" r:id="rId19"/>
    <p:sldId id="330" r:id="rId20"/>
    <p:sldId id="331" r:id="rId21"/>
    <p:sldId id="333" r:id="rId22"/>
    <p:sldId id="334" r:id="rId23"/>
    <p:sldId id="335" r:id="rId24"/>
    <p:sldId id="337" r:id="rId25"/>
    <p:sldId id="336" r:id="rId26"/>
    <p:sldId id="286" r:id="rId27"/>
    <p:sldId id="338" r:id="rId28"/>
  </p:sldIdLst>
  <p:sldSz cx="9144000" cy="5143500" type="screen16x9"/>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3" autoAdjust="0"/>
  </p:normalViewPr>
  <p:slideViewPr>
    <p:cSldViewPr>
      <p:cViewPr>
        <p:scale>
          <a:sx n="80" d="100"/>
          <a:sy n="80" d="100"/>
        </p:scale>
        <p:origin x="-1086" y="-288"/>
      </p:cViewPr>
      <p:guideLst>
        <p:guide orient="horz" pos="1620"/>
        <p:guide pos="288"/>
      </p:guideLst>
    </p:cSldViewPr>
  </p:slideViewPr>
  <p:notesTextViewPr>
    <p:cViewPr>
      <p:scale>
        <a:sx n="1" d="1"/>
        <a:sy n="1" d="1"/>
      </p:scale>
      <p:origin x="0" y="0"/>
    </p:cViewPr>
  </p:notesTextViewPr>
  <p:notesViewPr>
    <p:cSldViewPr>
      <p:cViewPr varScale="1">
        <p:scale>
          <a:sx n="90" d="100"/>
          <a:sy n="90" d="100"/>
        </p:scale>
        <p:origin x="-3744"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88D1AA6B-56BB-4EDF-8D64-23022C705AD6}" type="datetimeFigureOut">
              <a:rPr lang="en-US" smtClean="0"/>
              <a:t>5/24/2016</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E3177D29-762B-4DE5-B0A8-930ACDE22CE4}" type="slidenum">
              <a:rPr lang="en-US" smtClean="0"/>
              <a:t>‹#›</a:t>
            </a:fld>
            <a:endParaRPr lang="en-US"/>
          </a:p>
        </p:txBody>
      </p:sp>
    </p:spTree>
    <p:extLst>
      <p:ext uri="{BB962C8B-B14F-4D97-AF65-F5344CB8AC3E}">
        <p14:creationId xmlns:p14="http://schemas.microsoft.com/office/powerpoint/2010/main" val="376980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C6E55180-DC4A-48C1-BD99-AA076DF97E56}" type="datetimeFigureOut">
              <a:rPr lang="ro-RO" smtClean="0"/>
              <a:t>24.05.2016</a:t>
            </a:fld>
            <a:endParaRPr lang="ro-RO"/>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C6E9810E-0412-4B0F-A669-A7FD054C1E20}" type="slidenum">
              <a:rPr lang="ro-RO" smtClean="0"/>
              <a:t>‹#›</a:t>
            </a:fld>
            <a:endParaRPr lang="ro-RO"/>
          </a:p>
        </p:txBody>
      </p:sp>
    </p:spTree>
    <p:extLst>
      <p:ext uri="{BB962C8B-B14F-4D97-AF65-F5344CB8AC3E}">
        <p14:creationId xmlns:p14="http://schemas.microsoft.com/office/powerpoint/2010/main" val="47746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(News</a:t>
            </a:r>
            <a:r>
              <a:rPr lang="en-US" baseline="0" dirty="0" smtClean="0"/>
              <a:t> in Hematology) </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a:t>
            </a:fld>
            <a:endParaRPr lang="ro-RO"/>
          </a:p>
        </p:txBody>
      </p:sp>
    </p:spTree>
    <p:extLst>
      <p:ext uri="{BB962C8B-B14F-4D97-AF65-F5344CB8AC3E}">
        <p14:creationId xmlns:p14="http://schemas.microsoft.com/office/powerpoint/2010/main" val="120102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10</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11</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16</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19</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20</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21</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Congestive</a:t>
            </a:r>
            <a:r>
              <a:rPr lang="ro-RO" dirty="0" smtClean="0"/>
              <a:t> </a:t>
            </a:r>
            <a:r>
              <a:rPr lang="en-US" dirty="0" smtClean="0"/>
              <a:t>heart failure (CHF).</a:t>
            </a:r>
          </a:p>
          <a:p>
            <a:r>
              <a:rPr lang="en-US" dirty="0" err="1" smtClean="0"/>
              <a:t>Cytarabine</a:t>
            </a:r>
            <a:r>
              <a:rPr lang="en-US" dirty="0" smtClean="0"/>
              <a:t>-associated pericarditis can occur between 3 and 28 days following initiation of therapy. </a:t>
            </a:r>
            <a:r>
              <a:rPr lang="en-US" smtClean="0"/>
              <a:t>It can occur immediately after the first dose or during subsequent doses of the same course or subsequent courses. </a:t>
            </a:r>
          </a:p>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9810E-0412-4B0F-A669-A7FD054C1E20}" type="slidenum">
              <a:rPr lang="ro-RO" smtClean="0"/>
              <a:t>26</a:t>
            </a:fld>
            <a:endParaRPr lang="ro-RO"/>
          </a:p>
        </p:txBody>
      </p:sp>
    </p:spTree>
    <p:extLst>
      <p:ext uri="{BB962C8B-B14F-4D97-AF65-F5344CB8AC3E}">
        <p14:creationId xmlns:p14="http://schemas.microsoft.com/office/powerpoint/2010/main" val="1692021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6</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ProMACE</a:t>
            </a:r>
            <a:r>
              <a:rPr lang="en-US" dirty="0" smtClean="0"/>
              <a:t> </a:t>
            </a:r>
            <a:r>
              <a:rPr lang="en-US" dirty="0" err="1" smtClean="0"/>
              <a:t>CytaBOM</a:t>
            </a:r>
            <a:r>
              <a:rPr lang="en-US" dirty="0" smtClean="0"/>
              <a:t>, a </a:t>
            </a:r>
            <a:r>
              <a:rPr lang="en-US" dirty="0" err="1" smtClean="0"/>
              <a:t>polychemotherapy</a:t>
            </a:r>
            <a:r>
              <a:rPr lang="en-US" dirty="0" smtClean="0"/>
              <a:t> regimen consisting of cyclophosphamide, doxorubicin, etoposide </a:t>
            </a:r>
            <a:r>
              <a:rPr lang="en-US" dirty="0" err="1" smtClean="0"/>
              <a:t>cytozar</a:t>
            </a:r>
            <a:r>
              <a:rPr lang="en-US" dirty="0" smtClean="0"/>
              <a:t>, bleomycin, vincristine, methotrexate and prednisone.</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9</a:t>
            </a:fld>
            <a:endParaRPr lang="ro-RO"/>
          </a:p>
        </p:txBody>
      </p:sp>
    </p:spTree>
    <p:extLst>
      <p:ext uri="{BB962C8B-B14F-4D97-AF65-F5344CB8AC3E}">
        <p14:creationId xmlns:p14="http://schemas.microsoft.com/office/powerpoint/2010/main" val="376320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C:\Users\Ciprian\Desktop\ONCOLOGIE\___GRAFICA\POWERPOINT\capitol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636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C6D71-EC2C-4878-B576-478920A23C5C}"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157935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C6D71-EC2C-4878-B576-478920A23C5C}"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0263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1" name="Picture 3" descr="C:\Users\Ciprian\Desktop\ONCOLOGIE\___GRAFICA\POWERPOINT\continut 2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7462"/>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
        <p:nvSpPr>
          <p:cNvPr id="8" name="Title 1"/>
          <p:cNvSpPr>
            <a:spLocks noGrp="1"/>
          </p:cNvSpPr>
          <p:nvPr>
            <p:ph type="title"/>
          </p:nvPr>
        </p:nvSpPr>
        <p:spPr>
          <a:xfrm>
            <a:off x="457200" y="1008460"/>
            <a:ext cx="8229600" cy="857250"/>
          </a:xfrm>
        </p:spPr>
        <p:txBody>
          <a:bodyPr/>
          <a:lstStyle/>
          <a:p>
            <a:r>
              <a:rPr lang="en-US" smtClean="0"/>
              <a:t>Click to edit Master title style</a:t>
            </a:r>
            <a:endParaRPr lang="en-US"/>
          </a:p>
        </p:txBody>
      </p:sp>
      <p:sp>
        <p:nvSpPr>
          <p:cNvPr id="9" name="Content Placeholder 2"/>
          <p:cNvSpPr>
            <a:spLocks noGrp="1"/>
          </p:cNvSpPr>
          <p:nvPr>
            <p:ph sz="half" idx="1"/>
          </p:nvPr>
        </p:nvSpPr>
        <p:spPr>
          <a:xfrm>
            <a:off x="457200" y="170259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half" idx="2"/>
          </p:nvPr>
        </p:nvSpPr>
        <p:spPr>
          <a:xfrm>
            <a:off x="4648200" y="170259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51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C6D71-EC2C-4878-B576-478920A23C5C}"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1031572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C6D71-EC2C-4878-B576-478920A23C5C}"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361488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C6D71-EC2C-4878-B576-478920A23C5C}"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419444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C6D71-EC2C-4878-B576-478920A23C5C}"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328059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C6D71-EC2C-4878-B576-478920A23C5C}"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4819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C6D71-EC2C-4878-B576-478920A23C5C}"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7453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C6D71-EC2C-4878-B576-478920A23C5C}"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66331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EC6D71-EC2C-4878-B576-478920A23C5C}" type="datetimeFigureOut">
              <a:rPr lang="en-US" smtClean="0"/>
              <a:t>5/24/2016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34966C-934C-4B01-9230-AD3B07A5A2FD}" type="slidenum">
              <a:rPr lang="en-US" smtClean="0"/>
              <a:t>‹#›</a:t>
            </a:fld>
            <a:endParaRPr lang="en-US"/>
          </a:p>
        </p:txBody>
      </p:sp>
    </p:spTree>
    <p:extLst>
      <p:ext uri="{BB962C8B-B14F-4D97-AF65-F5344CB8AC3E}">
        <p14:creationId xmlns:p14="http://schemas.microsoft.com/office/powerpoint/2010/main" val="177115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ancercare.on.ca/.../DfPdfContent.a"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bccancer.bc.ca/drug-database-site/Drug%20Index/Cytarabine_monograph_1May2014.pdf"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bccancer.bc.ca/drug-database-site/Drug%20Index/Cytarabine_monograph_1May2014.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onlinelibrary.wiley.com/doi/10.1002/1097-0142(19871001)60:7%3c1439::AID-CNCR2820600705%3e3.0.CO;2-F/pdf"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pv.ro@sandoz.com"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pv.ro@sandoz.com" TargetMode="External"/><Relationship Id="rId7" Type="http://schemas.openxmlformats.org/officeDocument/2006/relationships/hyperlink" Target="mailto:mihaela.lazar@sandoz.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novartis.com/" TargetMode="External"/><Relationship Id="rId4" Type="http://schemas.openxmlformats.org/officeDocument/2006/relationships/hyperlink" Target="mailto:medical.ro@sandoz.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90826" y="771493"/>
            <a:ext cx="5400675" cy="2492990"/>
          </a:xfrm>
          <a:prstGeom prst="rect">
            <a:avLst/>
          </a:prstGeom>
          <a:noFill/>
        </p:spPr>
        <p:txBody>
          <a:bodyPr wrap="square" rtlCol="0">
            <a:spAutoFit/>
          </a:bodyPr>
          <a:lstStyle/>
          <a:p>
            <a:pPr algn="ctr">
              <a:lnSpc>
                <a:spcPct val="150000"/>
              </a:lnSpc>
            </a:pPr>
            <a:r>
              <a:rPr lang="en-US" sz="4000" b="1" dirty="0" smtClean="0">
                <a:solidFill>
                  <a:schemeClr val="bg1"/>
                </a:solidFill>
              </a:rPr>
              <a:t>NOUTATI IN HEMATOLOGIE (3)</a:t>
            </a:r>
          </a:p>
          <a:p>
            <a:pPr algn="ctr">
              <a:lnSpc>
                <a:spcPct val="150000"/>
              </a:lnSpc>
            </a:pPr>
            <a:endParaRPr lang="en-US" sz="2400" b="1" dirty="0">
              <a:solidFill>
                <a:schemeClr val="bg1"/>
              </a:solidFill>
            </a:endParaRPr>
          </a:p>
        </p:txBody>
      </p:sp>
      <p:sp>
        <p:nvSpPr>
          <p:cNvPr id="3" name="TextBox 2"/>
          <p:cNvSpPr txBox="1"/>
          <p:nvPr/>
        </p:nvSpPr>
        <p:spPr>
          <a:xfrm>
            <a:off x="3927764" y="3264483"/>
            <a:ext cx="4724400" cy="1846659"/>
          </a:xfrm>
          <a:prstGeom prst="rect">
            <a:avLst/>
          </a:prstGeom>
          <a:noFill/>
        </p:spPr>
        <p:txBody>
          <a:bodyPr wrap="square" rtlCol="0">
            <a:spAutoFit/>
          </a:bodyPr>
          <a:lstStyle/>
          <a:p>
            <a:pPr algn="ctr">
              <a:lnSpc>
                <a:spcPct val="150000"/>
              </a:lnSpc>
            </a:pPr>
            <a:r>
              <a:rPr lang="en-US" sz="2400" b="1" dirty="0" smtClean="0">
                <a:solidFill>
                  <a:schemeClr val="bg1"/>
                </a:solidFill>
              </a:rPr>
              <a:t>ANA-MARIA CRACIUN</a:t>
            </a:r>
          </a:p>
          <a:p>
            <a:pPr algn="ctr">
              <a:lnSpc>
                <a:spcPct val="150000"/>
              </a:lnSpc>
            </a:pPr>
            <a:r>
              <a:rPr lang="en-US" sz="1400" b="1" dirty="0" smtClean="0">
                <a:solidFill>
                  <a:schemeClr val="bg1"/>
                </a:solidFill>
              </a:rPr>
              <a:t>Medic </a:t>
            </a:r>
            <a:r>
              <a:rPr lang="en-US" sz="1400" b="1" dirty="0" err="1" smtClean="0">
                <a:solidFill>
                  <a:schemeClr val="bg1"/>
                </a:solidFill>
              </a:rPr>
              <a:t>rezident</a:t>
            </a:r>
            <a:r>
              <a:rPr lang="en-US" sz="1400" b="1" dirty="0" smtClean="0">
                <a:solidFill>
                  <a:schemeClr val="bg1"/>
                </a:solidFill>
              </a:rPr>
              <a:t>, </a:t>
            </a:r>
            <a:r>
              <a:rPr lang="en-US" sz="1400" b="1" dirty="0" err="1" smtClean="0">
                <a:solidFill>
                  <a:schemeClr val="bg1"/>
                </a:solidFill>
              </a:rPr>
              <a:t>Hematologie</a:t>
            </a:r>
            <a:r>
              <a:rPr lang="en-US" sz="1400" b="1" dirty="0" smtClean="0">
                <a:solidFill>
                  <a:schemeClr val="bg1"/>
                </a:solidFill>
              </a:rPr>
              <a:t> SUUB</a:t>
            </a:r>
          </a:p>
          <a:p>
            <a:pPr algn="ctr">
              <a:lnSpc>
                <a:spcPct val="150000"/>
              </a:lnSpc>
            </a:pPr>
            <a:r>
              <a:rPr lang="en-US" sz="2400" b="1" dirty="0" smtClean="0">
                <a:solidFill>
                  <a:schemeClr val="bg1"/>
                </a:solidFill>
              </a:rPr>
              <a:t>MIHAELA LAZAR</a:t>
            </a:r>
          </a:p>
          <a:p>
            <a:pPr algn="ctr">
              <a:lnSpc>
                <a:spcPct val="150000"/>
              </a:lnSpc>
            </a:pPr>
            <a:r>
              <a:rPr lang="en-US" sz="1400" b="1" dirty="0" smtClean="0">
                <a:solidFill>
                  <a:schemeClr val="bg1"/>
                </a:solidFill>
              </a:rPr>
              <a:t>Medical Manager, Sandoz</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14350"/>
            <a:ext cx="809524" cy="257143"/>
          </a:xfrm>
          <a:prstGeom prst="rect">
            <a:avLst/>
          </a:prstGeom>
        </p:spPr>
      </p:pic>
    </p:spTree>
    <p:extLst>
      <p:ext uri="{BB962C8B-B14F-4D97-AF65-F5344CB8AC3E}">
        <p14:creationId xmlns:p14="http://schemas.microsoft.com/office/powerpoint/2010/main" val="24206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52400" y="2048203"/>
            <a:ext cx="8839200" cy="830997"/>
          </a:xfrm>
          <a:prstGeom prst="rect">
            <a:avLst/>
          </a:prstGeom>
        </p:spPr>
        <p:txBody>
          <a:bodyPr wrap="square">
            <a:spAutoFit/>
          </a:bodyPr>
          <a:lstStyle/>
          <a:p>
            <a:endParaRPr lang="en-US" sz="1600" b="1" dirty="0"/>
          </a:p>
          <a:p>
            <a:endParaRPr lang="en-US" sz="1600" dirty="0" smtClean="0"/>
          </a:p>
          <a:p>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68477"/>
            <a:ext cx="8991600" cy="187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660" y="116279"/>
            <a:ext cx="5943600" cy="240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4640451"/>
            <a:ext cx="5638800" cy="246221"/>
          </a:xfrm>
          <a:prstGeom prst="rect">
            <a:avLst/>
          </a:prstGeom>
        </p:spPr>
        <p:txBody>
          <a:bodyPr wrap="square">
            <a:spAutoFit/>
          </a:bodyPr>
          <a:lstStyle/>
          <a:p>
            <a:r>
              <a:rPr lang="en-US" sz="1000" i="1" dirty="0">
                <a:hlinkClick r:id="rId6"/>
              </a:rPr>
              <a:t>https://www.cancercare.on.ca/.../</a:t>
            </a:r>
            <a:r>
              <a:rPr lang="en-US" sz="1000" i="1" dirty="0" err="1">
                <a:hlinkClick r:id="rId6"/>
              </a:rPr>
              <a:t>DfPdfContent.a</a:t>
            </a:r>
            <a:r>
              <a:rPr lang="en-US" sz="1000" i="1" dirty="0" smtClean="0"/>
              <a:t>. </a:t>
            </a:r>
            <a:endParaRPr lang="en-US" sz="1000" dirty="0"/>
          </a:p>
        </p:txBody>
      </p:sp>
      <p:pic>
        <p:nvPicPr>
          <p:cNvPr id="11" name="Picture 2" descr="C:\Users\lazarmi5\AppData\Local\Microsoft\Windows\Temporary Internet Files\Content.Outlook\RIXZASIX\maxres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3250" y="116279"/>
            <a:ext cx="1558142" cy="116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8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208807" y="1352549"/>
            <a:ext cx="8839200" cy="1508105"/>
          </a:xfrm>
          <a:prstGeom prst="rect">
            <a:avLst/>
          </a:prstGeom>
        </p:spPr>
        <p:txBody>
          <a:bodyPr wrap="square">
            <a:spAutoFit/>
          </a:bodyPr>
          <a:lstStyle/>
          <a:p>
            <a:endParaRPr lang="en-US" sz="1600" b="1" dirty="0"/>
          </a:p>
          <a:p>
            <a:endParaRPr lang="en-US" sz="1600" dirty="0" smtClean="0"/>
          </a:p>
          <a:p>
            <a:r>
              <a:rPr lang="vi-VN" sz="2000" b="1" u="sng" dirty="0">
                <a:solidFill>
                  <a:schemeClr val="tx2"/>
                </a:solidFill>
              </a:rPr>
              <a:t>Terapia cu doze mari</a:t>
            </a:r>
            <a:r>
              <a:rPr lang="vi-VN" sz="2000" u="sng" dirty="0">
                <a:solidFill>
                  <a:schemeClr val="tx2"/>
                </a:solidFill>
              </a:rPr>
              <a:t>:</a:t>
            </a:r>
            <a:r>
              <a:rPr lang="vi-VN" sz="2000" dirty="0">
                <a:solidFill>
                  <a:schemeClr val="tx2"/>
                </a:solidFill>
              </a:rPr>
              <a:t> Riscul reacțiilor adverse la nivelul sistemului nervos central este mai mare la pacienții care au beneficiat anterior de chimioterapie intratecală sau radioterapie la acest nivel.</a:t>
            </a:r>
            <a:endParaRPr lang="en-US" sz="2000" dirty="0">
              <a:solidFill>
                <a:schemeClr val="tx2"/>
              </a:solidFill>
            </a:endParaRPr>
          </a:p>
        </p:txBody>
      </p:sp>
      <p:sp>
        <p:nvSpPr>
          <p:cNvPr id="8" name="TextBox 7"/>
          <p:cNvSpPr txBox="1"/>
          <p:nvPr/>
        </p:nvSpPr>
        <p:spPr>
          <a:xfrm>
            <a:off x="159327" y="983217"/>
            <a:ext cx="8991600" cy="369332"/>
          </a:xfrm>
          <a:prstGeom prst="rect">
            <a:avLst/>
          </a:prstGeom>
          <a:noFill/>
        </p:spPr>
        <p:txBody>
          <a:bodyPr wrap="square" rtlCol="0">
            <a:spAutoFit/>
          </a:bodyPr>
          <a:lstStyle/>
          <a:p>
            <a:pPr algn="ctr"/>
            <a:r>
              <a:rPr lang="en-US" b="1" i="1" dirty="0" err="1">
                <a:solidFill>
                  <a:schemeClr val="tx2"/>
                </a:solidFill>
                <a:latin typeface="Verdana" panose="020B0604030504040204" pitchFamily="34" charset="0"/>
                <a:ea typeface="Verdana" panose="020B0604030504040204" pitchFamily="34" charset="0"/>
                <a:cs typeface="Verdana" panose="020B0604030504040204" pitchFamily="34" charset="0"/>
              </a:rPr>
              <a:t>Citarabina</a:t>
            </a:r>
            <a:r>
              <a:rPr lang="ro-RO" b="1" i="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b="1" i="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it-IT" b="1" i="1" dirty="0">
                <a:solidFill>
                  <a:schemeClr val="tx2"/>
                </a:solidFill>
                <a:latin typeface="Verdana" panose="020B0604030504040204" pitchFamily="34" charset="0"/>
                <a:ea typeface="Verdana" panose="020B0604030504040204" pitchFamily="34" charset="0"/>
                <a:cs typeface="Verdana" panose="020B0604030504040204" pitchFamily="34" charset="0"/>
              </a:rPr>
              <a:t>Atenţionări și precauţii speciale pentru utilizare</a:t>
            </a:r>
            <a:r>
              <a:rPr lang="ro-RO" b="1" i="1" dirty="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n-US"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7" name="TextBox 6"/>
          <p:cNvSpPr txBox="1"/>
          <p:nvPr/>
        </p:nvSpPr>
        <p:spPr>
          <a:xfrm>
            <a:off x="225630" y="4662549"/>
            <a:ext cx="3421129" cy="246221"/>
          </a:xfrm>
          <a:prstGeom prst="rect">
            <a:avLst/>
          </a:prstGeom>
          <a:noFill/>
        </p:spPr>
        <p:txBody>
          <a:bodyPr wrap="none" rtlCol="0">
            <a:spAutoFit/>
          </a:bodyPr>
          <a:lstStyle/>
          <a:p>
            <a:r>
              <a:rPr lang="en-US" sz="1000" i="1" dirty="0" err="1" smtClean="0">
                <a:solidFill>
                  <a:schemeClr val="tx2"/>
                </a:solidFill>
              </a:rPr>
              <a:t>Alexan</a:t>
            </a:r>
            <a:r>
              <a:rPr lang="en-US" sz="1000" i="1" dirty="0" smtClean="0">
                <a:solidFill>
                  <a:schemeClr val="tx2"/>
                </a:solidFill>
              </a:rPr>
              <a:t>, </a:t>
            </a:r>
            <a:r>
              <a:rPr lang="en-US" sz="1000" i="1" dirty="0" err="1" smtClean="0">
                <a:solidFill>
                  <a:schemeClr val="tx2"/>
                </a:solidFill>
              </a:rPr>
              <a:t>Rezumatul</a:t>
            </a:r>
            <a:r>
              <a:rPr lang="en-US" sz="1000" i="1" dirty="0" smtClean="0">
                <a:solidFill>
                  <a:schemeClr val="tx2"/>
                </a:solidFill>
              </a:rPr>
              <a:t> </a:t>
            </a:r>
            <a:r>
              <a:rPr lang="en-US" sz="1000" i="1" dirty="0" err="1" smtClean="0">
                <a:solidFill>
                  <a:schemeClr val="tx2"/>
                </a:solidFill>
              </a:rPr>
              <a:t>Caracteristicilor</a:t>
            </a:r>
            <a:r>
              <a:rPr lang="en-US" sz="1000" i="1" dirty="0" smtClean="0">
                <a:solidFill>
                  <a:schemeClr val="tx2"/>
                </a:solidFill>
              </a:rPr>
              <a:t> </a:t>
            </a:r>
            <a:r>
              <a:rPr lang="en-US" sz="1000" i="1" dirty="0" err="1" smtClean="0">
                <a:solidFill>
                  <a:schemeClr val="tx2"/>
                </a:solidFill>
              </a:rPr>
              <a:t>Produsului</a:t>
            </a:r>
            <a:r>
              <a:rPr lang="en-US" sz="1000" i="1" dirty="0" smtClean="0">
                <a:solidFill>
                  <a:schemeClr val="tx2"/>
                </a:solidFill>
              </a:rPr>
              <a:t>, </a:t>
            </a:r>
            <a:r>
              <a:rPr lang="en-US" sz="1000" i="1" dirty="0" err="1" smtClean="0">
                <a:solidFill>
                  <a:schemeClr val="tx2"/>
                </a:solidFill>
              </a:rPr>
              <a:t>februarie</a:t>
            </a:r>
            <a:r>
              <a:rPr lang="en-US" sz="1000" i="1" dirty="0" smtClean="0">
                <a:solidFill>
                  <a:schemeClr val="tx2"/>
                </a:solidFill>
              </a:rPr>
              <a:t> 2015</a:t>
            </a:r>
          </a:p>
        </p:txBody>
      </p:sp>
    </p:spTree>
    <p:extLst>
      <p:ext uri="{BB962C8B-B14F-4D97-AF65-F5344CB8AC3E}">
        <p14:creationId xmlns:p14="http://schemas.microsoft.com/office/powerpoint/2010/main" val="396031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52400" y="1428750"/>
            <a:ext cx="8839200" cy="3139321"/>
          </a:xfrm>
          <a:prstGeom prst="rect">
            <a:avLst/>
          </a:prstGeom>
        </p:spPr>
        <p:txBody>
          <a:bodyPr wrap="square">
            <a:spAutoFit/>
          </a:bodyPr>
          <a:lstStyle/>
          <a:p>
            <a:r>
              <a:rPr lang="vi-VN" b="1" u="sng" dirty="0" smtClean="0">
                <a:solidFill>
                  <a:schemeClr val="tx2"/>
                </a:solidFill>
              </a:rPr>
              <a:t>Tulburări </a:t>
            </a:r>
            <a:r>
              <a:rPr lang="vi-VN" b="1" u="sng" dirty="0">
                <a:solidFill>
                  <a:schemeClr val="tx2"/>
                </a:solidFill>
              </a:rPr>
              <a:t>ale sistemului nervos</a:t>
            </a:r>
          </a:p>
          <a:p>
            <a:endParaRPr lang="en-US" dirty="0" smtClean="0">
              <a:solidFill>
                <a:schemeClr val="tx2"/>
              </a:solidFill>
            </a:endParaRPr>
          </a:p>
          <a:p>
            <a:r>
              <a:rPr lang="vi-VN" dirty="0" smtClean="0">
                <a:solidFill>
                  <a:schemeClr val="tx2"/>
                </a:solidFill>
              </a:rPr>
              <a:t>Frecvente</a:t>
            </a:r>
            <a:r>
              <a:rPr lang="vi-VN" dirty="0">
                <a:solidFill>
                  <a:schemeClr val="tx2"/>
                </a:solidFill>
              </a:rPr>
              <a:t>: În cazul administării de doze mari, pot să apară efecte toxice la nivelul cerebelului sau cerebral cu reducerea conştienţei, dizartrie</a:t>
            </a:r>
            <a:r>
              <a:rPr lang="en-US" dirty="0" smtClean="0">
                <a:solidFill>
                  <a:schemeClr val="tx2"/>
                </a:solidFill>
              </a:rPr>
              <a:t>.</a:t>
            </a:r>
          </a:p>
          <a:p>
            <a:pPr marL="285750" indent="-285750">
              <a:buFontTx/>
              <a:buChar char="-"/>
            </a:pPr>
            <a:r>
              <a:rPr lang="vi-VN" dirty="0" smtClean="0">
                <a:solidFill>
                  <a:schemeClr val="tx2"/>
                </a:solidFill>
              </a:rPr>
              <a:t>modificări </a:t>
            </a:r>
            <a:r>
              <a:rPr lang="vi-VN" dirty="0">
                <a:solidFill>
                  <a:schemeClr val="tx2"/>
                </a:solidFill>
              </a:rPr>
              <a:t>de personalitate, </a:t>
            </a:r>
            <a:endParaRPr lang="en-US" dirty="0" smtClean="0">
              <a:solidFill>
                <a:schemeClr val="tx2"/>
              </a:solidFill>
            </a:endParaRPr>
          </a:p>
          <a:p>
            <a:pPr marL="285750" indent="-285750">
              <a:buFontTx/>
              <a:buChar char="-"/>
            </a:pPr>
            <a:r>
              <a:rPr lang="vi-VN" dirty="0" smtClean="0">
                <a:solidFill>
                  <a:schemeClr val="tx2"/>
                </a:solidFill>
              </a:rPr>
              <a:t>afectare </a:t>
            </a:r>
            <a:r>
              <a:rPr lang="vi-VN" dirty="0">
                <a:solidFill>
                  <a:schemeClr val="tx2"/>
                </a:solidFill>
              </a:rPr>
              <a:t>a gradului de vigilență, </a:t>
            </a:r>
            <a:r>
              <a:rPr lang="vi-VN" dirty="0" smtClean="0">
                <a:solidFill>
                  <a:schemeClr val="tx2"/>
                </a:solidFill>
              </a:rPr>
              <a:t>ataxie</a:t>
            </a:r>
            <a:r>
              <a:rPr lang="vi-VN" dirty="0">
                <a:solidFill>
                  <a:schemeClr val="tx2"/>
                </a:solidFill>
              </a:rPr>
              <a:t>, tremor, nistagmus, cefalee, confuzie, somnolență, amețeli, comă, convulsii, etc. la 3-37% din pacienții tratați. </a:t>
            </a:r>
            <a:endParaRPr lang="en-US" dirty="0" smtClean="0">
              <a:solidFill>
                <a:schemeClr val="tx2"/>
              </a:solidFill>
            </a:endParaRPr>
          </a:p>
          <a:p>
            <a:pPr marL="285750" indent="-285750">
              <a:buFontTx/>
              <a:buChar char="-"/>
            </a:pPr>
            <a:r>
              <a:rPr lang="vi-VN" dirty="0" smtClean="0">
                <a:solidFill>
                  <a:schemeClr val="tx2"/>
                </a:solidFill>
              </a:rPr>
              <a:t>Incidența </a:t>
            </a:r>
            <a:r>
              <a:rPr lang="vi-VN" dirty="0">
                <a:solidFill>
                  <a:schemeClr val="tx2"/>
                </a:solidFill>
              </a:rPr>
              <a:t>asupra vârstnicilor (&gt;55 ani) poate fi mai crescută. </a:t>
            </a:r>
            <a:endParaRPr lang="en-US" dirty="0" smtClean="0">
              <a:solidFill>
                <a:schemeClr val="tx2"/>
              </a:solidFill>
            </a:endParaRPr>
          </a:p>
          <a:p>
            <a:pPr marL="285750" indent="-285750">
              <a:buFontTx/>
              <a:buChar char="-"/>
            </a:pPr>
            <a:r>
              <a:rPr lang="vi-VN" dirty="0" smtClean="0">
                <a:solidFill>
                  <a:schemeClr val="tx2"/>
                </a:solidFill>
              </a:rPr>
              <a:t>Alți </a:t>
            </a:r>
            <a:r>
              <a:rPr lang="vi-VN" dirty="0">
                <a:solidFill>
                  <a:schemeClr val="tx2"/>
                </a:solidFill>
              </a:rPr>
              <a:t>factori predispozanți sunt afecțiunile funcției hepatice și renale, </a:t>
            </a:r>
            <a:r>
              <a:rPr lang="vi-VN" dirty="0" smtClean="0">
                <a:solidFill>
                  <a:schemeClr val="tx2"/>
                </a:solidFill>
              </a:rPr>
              <a:t>consumul </a:t>
            </a:r>
            <a:r>
              <a:rPr lang="vi-VN" dirty="0">
                <a:solidFill>
                  <a:schemeClr val="tx2"/>
                </a:solidFill>
              </a:rPr>
              <a:t>excesiv de alcool. </a:t>
            </a:r>
            <a:endParaRPr lang="en-US" dirty="0" smtClean="0">
              <a:solidFill>
                <a:schemeClr val="tx2"/>
              </a:solidFill>
            </a:endParaRPr>
          </a:p>
          <a:p>
            <a:pPr marL="285750" indent="-285750">
              <a:buFontTx/>
              <a:buChar char="-"/>
            </a:pPr>
            <a:r>
              <a:rPr lang="vi-VN" dirty="0" smtClean="0">
                <a:solidFill>
                  <a:schemeClr val="tx2"/>
                </a:solidFill>
              </a:rPr>
              <a:t>Afecțiunile </a:t>
            </a:r>
            <a:r>
              <a:rPr lang="vi-VN" dirty="0">
                <a:solidFill>
                  <a:schemeClr val="tx2"/>
                </a:solidFill>
              </a:rPr>
              <a:t>SNC sunt, în cele mai multe cazuri, reversibile</a:t>
            </a:r>
            <a:r>
              <a:rPr lang="vi-VN" dirty="0" smtClean="0">
                <a:solidFill>
                  <a:schemeClr val="tx2"/>
                </a:solidFill>
              </a:rPr>
              <a:t>.</a:t>
            </a:r>
            <a:endParaRPr lang="vi-VN" dirty="0">
              <a:solidFill>
                <a:schemeClr val="tx2"/>
              </a:solidFill>
            </a:endParaRPr>
          </a:p>
        </p:txBody>
      </p:sp>
      <p:sp>
        <p:nvSpPr>
          <p:cNvPr id="8" name="TextBox 7"/>
          <p:cNvSpPr txBox="1"/>
          <p:nvPr/>
        </p:nvSpPr>
        <p:spPr>
          <a:xfrm>
            <a:off x="152400" y="228617"/>
            <a:ext cx="8991600" cy="523220"/>
          </a:xfrm>
          <a:prstGeom prst="rect">
            <a:avLst/>
          </a:prstGeom>
          <a:noFill/>
        </p:spPr>
        <p:txBody>
          <a:bodyPr wrap="square" rtlCol="0">
            <a:spAutoFit/>
          </a:bodyPr>
          <a:lstStyle/>
          <a:p>
            <a:pPr algn="ctr"/>
            <a:r>
              <a:rPr lang="en-US" sz="2800" b="1" i="1" dirty="0" err="1">
                <a:solidFill>
                  <a:schemeClr val="tx2"/>
                </a:solidFill>
                <a:latin typeface="Verdana" panose="020B0604030504040204" pitchFamily="34" charset="0"/>
                <a:ea typeface="Verdana" panose="020B0604030504040204" pitchFamily="34" charset="0"/>
                <a:cs typeface="Verdana" panose="020B0604030504040204" pitchFamily="34" charset="0"/>
              </a:rPr>
              <a:t>Citarabina</a:t>
            </a:r>
            <a:r>
              <a:rPr lang="ro-RO" sz="2800" b="1" i="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ro-RO" sz="28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sz="28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2800" b="1" i="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Reac</a:t>
            </a:r>
            <a:r>
              <a:rPr lang="ro-RO" sz="28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ț</a:t>
            </a:r>
            <a:r>
              <a:rPr lang="en-US" sz="28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ii adverse</a:t>
            </a:r>
            <a:endParaRPr lang="en-US" sz="28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31239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208807" y="1352549"/>
            <a:ext cx="8839200" cy="584775"/>
          </a:xfrm>
          <a:prstGeom prst="rect">
            <a:avLst/>
          </a:prstGeom>
        </p:spPr>
        <p:txBody>
          <a:bodyPr wrap="square">
            <a:spAutoFit/>
          </a:bodyPr>
          <a:lstStyle/>
          <a:p>
            <a:endParaRPr lang="en-US" sz="1600" b="1" dirty="0"/>
          </a:p>
          <a:p>
            <a:endParaRPr lang="en-US" sz="1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1013"/>
            <a:ext cx="9144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 y="1292102"/>
            <a:ext cx="894397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79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208807" y="1352549"/>
            <a:ext cx="8839200" cy="584775"/>
          </a:xfrm>
          <a:prstGeom prst="rect">
            <a:avLst/>
          </a:prstGeom>
        </p:spPr>
        <p:txBody>
          <a:bodyPr wrap="square">
            <a:spAutoFit/>
          </a:bodyPr>
          <a:lstStyle/>
          <a:p>
            <a:endParaRPr lang="en-US" sz="1600" b="1" dirty="0"/>
          </a:p>
          <a:p>
            <a:endParaRPr lang="en-US" sz="1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44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0326"/>
            <a:ext cx="91440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836" y="4743390"/>
            <a:ext cx="8400803" cy="400110"/>
          </a:xfrm>
          <a:prstGeom prst="rect">
            <a:avLst/>
          </a:prstGeom>
        </p:spPr>
        <p:txBody>
          <a:bodyPr wrap="square">
            <a:spAutoFit/>
          </a:bodyPr>
          <a:lstStyle/>
          <a:p>
            <a:r>
              <a:rPr lang="en-US" sz="1000" dirty="0">
                <a:hlinkClick r:id="rId5"/>
              </a:rPr>
              <a:t>http://</a:t>
            </a:r>
            <a:r>
              <a:rPr lang="en-US" sz="1000" dirty="0" smtClean="0">
                <a:hlinkClick r:id="rId5"/>
              </a:rPr>
              <a:t>www.bccancer.bc.ca/drug-database-site/Drug%20Index/Cytarabine_monograph_1May2014.pdf</a:t>
            </a:r>
            <a:endParaRPr lang="ro-RO" sz="1000" dirty="0" smtClean="0"/>
          </a:p>
          <a:p>
            <a:endParaRPr lang="en-US" sz="1000" dirty="0"/>
          </a:p>
        </p:txBody>
      </p:sp>
    </p:spTree>
    <p:extLst>
      <p:ext uri="{BB962C8B-B14F-4D97-AF65-F5344CB8AC3E}">
        <p14:creationId xmlns:p14="http://schemas.microsoft.com/office/powerpoint/2010/main" val="3118821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3" name="Rectangle 2"/>
          <p:cNvSpPr/>
          <p:nvPr/>
        </p:nvSpPr>
        <p:spPr>
          <a:xfrm>
            <a:off x="110836" y="4743390"/>
            <a:ext cx="8400803" cy="400110"/>
          </a:xfrm>
          <a:prstGeom prst="rect">
            <a:avLst/>
          </a:prstGeom>
        </p:spPr>
        <p:txBody>
          <a:bodyPr wrap="square">
            <a:spAutoFit/>
          </a:bodyPr>
          <a:lstStyle/>
          <a:p>
            <a:r>
              <a:rPr lang="en-US" sz="1000" dirty="0">
                <a:hlinkClick r:id="rId4"/>
              </a:rPr>
              <a:t>http://</a:t>
            </a:r>
            <a:r>
              <a:rPr lang="en-US" sz="1000" dirty="0" smtClean="0">
                <a:hlinkClick r:id="rId4"/>
              </a:rPr>
              <a:t>www.bccancer.bc.ca/drug-database-site/Drug%20Index/Cytarabine_monograph_1May2014.pdf</a:t>
            </a:r>
            <a:endParaRPr lang="ro-RO" sz="1000" dirty="0" smtClean="0"/>
          </a:p>
          <a:p>
            <a:endParaRPr lang="en-US" sz="10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671638"/>
            <a:ext cx="84296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348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62" y="744651"/>
            <a:ext cx="8839200" cy="393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4775586"/>
            <a:ext cx="8077200" cy="400110"/>
          </a:xfrm>
          <a:prstGeom prst="rect">
            <a:avLst/>
          </a:prstGeom>
        </p:spPr>
        <p:txBody>
          <a:bodyPr wrap="square">
            <a:spAutoFit/>
          </a:bodyPr>
          <a:lstStyle/>
          <a:p>
            <a:r>
              <a:rPr lang="en-US" sz="1000" dirty="0">
                <a:hlinkClick r:id="rId5"/>
              </a:rPr>
              <a:t>http://onlinelibrary.wiley.com/doi/10.1002/1097-0142(19871001)60:7%3C1439::</a:t>
            </a:r>
            <a:r>
              <a:rPr lang="en-US" sz="1000" dirty="0" smtClean="0">
                <a:hlinkClick r:id="rId5"/>
              </a:rPr>
              <a:t>AID-CNCR2820600705%3E3.0.CO;2-F/pdf</a:t>
            </a:r>
            <a:endParaRPr lang="ro-RO" sz="1000" dirty="0" smtClean="0"/>
          </a:p>
          <a:p>
            <a:endParaRPr lang="en-US" sz="1000" dirty="0"/>
          </a:p>
        </p:txBody>
      </p:sp>
    </p:spTree>
    <p:extLst>
      <p:ext uri="{BB962C8B-B14F-4D97-AF65-F5344CB8AC3E}">
        <p14:creationId xmlns:p14="http://schemas.microsoft.com/office/powerpoint/2010/main" val="1760977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605731"/>
            <a:ext cx="86677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8125" y="4779007"/>
            <a:ext cx="2505814" cy="246221"/>
          </a:xfrm>
          <a:prstGeom prst="rect">
            <a:avLst/>
          </a:prstGeom>
        </p:spPr>
        <p:txBody>
          <a:bodyPr wrap="none">
            <a:spAutoFit/>
          </a:bodyPr>
          <a:lstStyle/>
          <a:p>
            <a:r>
              <a:rPr lang="ro-RO" sz="1000" dirty="0" smtClean="0"/>
              <a:t>Pai V., </a:t>
            </a:r>
            <a:r>
              <a:rPr lang="en-US" sz="1000" dirty="0" smtClean="0"/>
              <a:t>Drug </a:t>
            </a:r>
            <a:r>
              <a:rPr lang="en-US" sz="1000" dirty="0"/>
              <a:t>Safety 2000 Apr; 22 (4): 263-302</a:t>
            </a:r>
          </a:p>
        </p:txBody>
      </p:sp>
    </p:spTree>
    <p:extLst>
      <p:ext uri="{BB962C8B-B14F-4D97-AF65-F5344CB8AC3E}">
        <p14:creationId xmlns:p14="http://schemas.microsoft.com/office/powerpoint/2010/main" val="306349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3" name="Rectangle 2"/>
          <p:cNvSpPr/>
          <p:nvPr/>
        </p:nvSpPr>
        <p:spPr>
          <a:xfrm>
            <a:off x="238125" y="4779007"/>
            <a:ext cx="2505814" cy="246221"/>
          </a:xfrm>
          <a:prstGeom prst="rect">
            <a:avLst/>
          </a:prstGeom>
        </p:spPr>
        <p:txBody>
          <a:bodyPr wrap="none">
            <a:spAutoFit/>
          </a:bodyPr>
          <a:lstStyle/>
          <a:p>
            <a:r>
              <a:rPr lang="ro-RO" sz="1000" dirty="0" smtClean="0"/>
              <a:t>Pai V., </a:t>
            </a:r>
            <a:r>
              <a:rPr lang="en-US" sz="1000" dirty="0" smtClean="0"/>
              <a:t>Drug </a:t>
            </a:r>
            <a:r>
              <a:rPr lang="en-US" sz="1000" dirty="0"/>
              <a:t>Safety 2000 Apr; 22 (4): 263-302</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094" y="204162"/>
            <a:ext cx="68865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725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52400" y="1675905"/>
            <a:ext cx="8991600" cy="2677656"/>
          </a:xfrm>
          <a:prstGeom prst="rect">
            <a:avLst/>
          </a:prstGeom>
        </p:spPr>
        <p:txBody>
          <a:bodyPr wrap="square">
            <a:spAutoFit/>
          </a:bodyPr>
          <a:lstStyle/>
          <a:p>
            <a:r>
              <a:rPr lang="en-US" sz="3200" b="1" dirty="0" smtClean="0">
                <a:solidFill>
                  <a:schemeClr val="tx2"/>
                </a:solidFill>
              </a:rPr>
              <a:t>CITARABINA - </a:t>
            </a:r>
            <a:r>
              <a:rPr lang="en-US" sz="3200" b="1" dirty="0" err="1" smtClean="0">
                <a:solidFill>
                  <a:schemeClr val="tx2"/>
                </a:solidFill>
              </a:rPr>
              <a:t>Neurotoxicitatea</a:t>
            </a:r>
            <a:r>
              <a:rPr lang="en-US" sz="3200" b="1" dirty="0" smtClean="0">
                <a:solidFill>
                  <a:schemeClr val="tx2"/>
                </a:solidFill>
              </a:rPr>
              <a:t> </a:t>
            </a:r>
            <a:r>
              <a:rPr lang="en-US" sz="3200" b="1" dirty="0" err="1">
                <a:solidFill>
                  <a:schemeClr val="tx2"/>
                </a:solidFill>
              </a:rPr>
              <a:t>si</a:t>
            </a:r>
            <a:r>
              <a:rPr lang="en-US" sz="3200" b="1" dirty="0">
                <a:solidFill>
                  <a:schemeClr val="tx2"/>
                </a:solidFill>
              </a:rPr>
              <a:t>  </a:t>
            </a:r>
            <a:r>
              <a:rPr lang="en-US" sz="3200" b="1" dirty="0" err="1">
                <a:solidFill>
                  <a:schemeClr val="tx2"/>
                </a:solidFill>
              </a:rPr>
              <a:t>Cardiotoxicitatea</a:t>
            </a:r>
            <a:r>
              <a:rPr lang="en-US" sz="3200" b="1" dirty="0">
                <a:solidFill>
                  <a:schemeClr val="tx2"/>
                </a:solidFill>
              </a:rPr>
              <a:t> </a:t>
            </a:r>
            <a:endParaRPr lang="en-US" sz="3200" b="1" dirty="0" smtClean="0">
              <a:solidFill>
                <a:schemeClr val="tx2"/>
              </a:solidFill>
            </a:endParaRPr>
          </a:p>
          <a:p>
            <a:endParaRPr lang="en-US" sz="3200" b="1" dirty="0">
              <a:solidFill>
                <a:schemeClr val="tx2"/>
              </a:solidFill>
            </a:endParaRPr>
          </a:p>
          <a:p>
            <a:r>
              <a:rPr lang="en-US" sz="3200" b="1" dirty="0" err="1" smtClean="0">
                <a:solidFill>
                  <a:schemeClr val="tx2"/>
                </a:solidFill>
              </a:rPr>
              <a:t>Infectia</a:t>
            </a:r>
            <a:r>
              <a:rPr lang="en-US" sz="3200" b="1" dirty="0" smtClean="0">
                <a:solidFill>
                  <a:schemeClr val="tx2"/>
                </a:solidFill>
              </a:rPr>
              <a:t> cu </a:t>
            </a:r>
            <a:r>
              <a:rPr lang="en-US" sz="3200" b="1" i="1" dirty="0" smtClean="0">
                <a:solidFill>
                  <a:schemeClr val="tx2"/>
                </a:solidFill>
              </a:rPr>
              <a:t>Clostridium Difficile</a:t>
            </a:r>
          </a:p>
          <a:p>
            <a:pPr marL="342900" indent="-342900">
              <a:buFontTx/>
              <a:buAutoNum type="arabicPeriod"/>
            </a:pPr>
            <a:endParaRPr lang="en-US" sz="2400" dirty="0">
              <a:solidFill>
                <a:schemeClr val="tx2"/>
              </a:solidFill>
            </a:endParaRPr>
          </a:p>
          <a:p>
            <a:pPr marL="342900" indent="-342900">
              <a:buAutoNum type="arabicPeriod"/>
            </a:pPr>
            <a:endParaRPr lang="en-US" sz="2400" b="1" dirty="0"/>
          </a:p>
          <a:p>
            <a:pPr marL="342900" indent="-342900">
              <a:buAutoNum type="arabicPeriod"/>
            </a:pPr>
            <a:endParaRPr lang="en-US" sz="24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3" name="TextBox 2"/>
          <p:cNvSpPr txBox="1"/>
          <p:nvPr/>
        </p:nvSpPr>
        <p:spPr>
          <a:xfrm>
            <a:off x="3576798" y="487509"/>
            <a:ext cx="2027414" cy="707886"/>
          </a:xfrm>
          <a:prstGeom prst="rect">
            <a:avLst/>
          </a:prstGeom>
          <a:noFill/>
        </p:spPr>
        <p:txBody>
          <a:bodyPr wrap="none" rtlCol="0">
            <a:spAutoFit/>
          </a:bodyPr>
          <a:lstStyle/>
          <a:p>
            <a:r>
              <a:rPr lang="en-US" sz="4000" b="1" dirty="0" smtClean="0">
                <a:solidFill>
                  <a:schemeClr val="tx2"/>
                </a:solidFill>
              </a:rPr>
              <a:t>AGENDA</a:t>
            </a:r>
            <a:endParaRPr lang="en-US" sz="4000" b="1" dirty="0">
              <a:solidFill>
                <a:schemeClr val="tx2"/>
              </a:solidFill>
            </a:endParaRPr>
          </a:p>
        </p:txBody>
      </p:sp>
    </p:spTree>
    <p:extLst>
      <p:ext uri="{BB962C8B-B14F-4D97-AF65-F5344CB8AC3E}">
        <p14:creationId xmlns:p14="http://schemas.microsoft.com/office/powerpoint/2010/main" val="875707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3" name="Rectangle 2"/>
          <p:cNvSpPr/>
          <p:nvPr/>
        </p:nvSpPr>
        <p:spPr>
          <a:xfrm>
            <a:off x="238125" y="4779007"/>
            <a:ext cx="2505814" cy="246221"/>
          </a:xfrm>
          <a:prstGeom prst="rect">
            <a:avLst/>
          </a:prstGeom>
        </p:spPr>
        <p:txBody>
          <a:bodyPr wrap="none">
            <a:spAutoFit/>
          </a:bodyPr>
          <a:lstStyle/>
          <a:p>
            <a:r>
              <a:rPr lang="ro-RO" sz="1000" dirty="0" smtClean="0"/>
              <a:t>Pai V., </a:t>
            </a:r>
            <a:r>
              <a:rPr lang="en-US" sz="1000" dirty="0" smtClean="0"/>
              <a:t>Drug </a:t>
            </a:r>
            <a:r>
              <a:rPr lang="en-US" sz="1000" dirty="0"/>
              <a:t>Safety 2000 Apr; 22 (4): 263-302</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94" y="884994"/>
            <a:ext cx="82772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916009"/>
            <a:ext cx="84201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585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40525" y="1504950"/>
            <a:ext cx="8839200" cy="2862322"/>
          </a:xfrm>
          <a:prstGeom prst="rect">
            <a:avLst/>
          </a:prstGeom>
        </p:spPr>
        <p:txBody>
          <a:bodyPr wrap="square">
            <a:spAutoFit/>
          </a:bodyPr>
          <a:lstStyle/>
          <a:p>
            <a:r>
              <a:rPr lang="en-US" b="1" dirty="0">
                <a:solidFill>
                  <a:schemeClr val="tx2"/>
                </a:solidFill>
              </a:rPr>
              <a:t>Cardiopulmonary complications associated </a:t>
            </a:r>
            <a:r>
              <a:rPr lang="en-US" b="1" dirty="0" smtClean="0">
                <a:solidFill>
                  <a:schemeClr val="tx2"/>
                </a:solidFill>
              </a:rPr>
              <a:t>with</a:t>
            </a:r>
            <a:r>
              <a:rPr lang="ro-RO" b="1" dirty="0" smtClean="0">
                <a:solidFill>
                  <a:schemeClr val="tx2"/>
                </a:solidFill>
              </a:rPr>
              <a:t> </a:t>
            </a:r>
            <a:r>
              <a:rPr lang="en-US" b="1" dirty="0" err="1" smtClean="0">
                <a:solidFill>
                  <a:schemeClr val="tx2"/>
                </a:solidFill>
              </a:rPr>
              <a:t>cytarabine</a:t>
            </a:r>
            <a:r>
              <a:rPr lang="en-US" b="1" dirty="0" smtClean="0">
                <a:solidFill>
                  <a:schemeClr val="tx2"/>
                </a:solidFill>
              </a:rPr>
              <a:t> </a:t>
            </a:r>
            <a:r>
              <a:rPr lang="en-US" b="1" dirty="0">
                <a:solidFill>
                  <a:schemeClr val="tx2"/>
                </a:solidFill>
              </a:rPr>
              <a:t>are rare. </a:t>
            </a:r>
            <a:endParaRPr lang="ro-RO" b="1" dirty="0" smtClean="0">
              <a:solidFill>
                <a:schemeClr val="tx2"/>
              </a:solidFill>
            </a:endParaRPr>
          </a:p>
          <a:p>
            <a:endParaRPr lang="ro-RO" dirty="0" smtClean="0">
              <a:solidFill>
                <a:schemeClr val="tx2"/>
              </a:solidFill>
            </a:endParaRPr>
          </a:p>
          <a:p>
            <a:r>
              <a:rPr lang="en-US" b="1" dirty="0" smtClean="0">
                <a:solidFill>
                  <a:schemeClr val="tx2"/>
                </a:solidFill>
              </a:rPr>
              <a:t>The </a:t>
            </a:r>
            <a:r>
              <a:rPr lang="en-US" b="1" dirty="0">
                <a:solidFill>
                  <a:schemeClr val="tx2"/>
                </a:solidFill>
              </a:rPr>
              <a:t>cardiac events </a:t>
            </a:r>
            <a:r>
              <a:rPr lang="en-US" b="1" dirty="0" smtClean="0">
                <a:solidFill>
                  <a:schemeClr val="tx2"/>
                </a:solidFill>
              </a:rPr>
              <a:t>associated</a:t>
            </a:r>
            <a:r>
              <a:rPr lang="ro-RO" b="1" dirty="0" smtClean="0">
                <a:solidFill>
                  <a:schemeClr val="tx2"/>
                </a:solidFill>
              </a:rPr>
              <a:t> </a:t>
            </a:r>
            <a:r>
              <a:rPr lang="en-US" b="1" dirty="0" smtClean="0">
                <a:solidFill>
                  <a:schemeClr val="tx2"/>
                </a:solidFill>
              </a:rPr>
              <a:t>with </a:t>
            </a:r>
            <a:r>
              <a:rPr lang="en-US" b="1" dirty="0" err="1">
                <a:solidFill>
                  <a:schemeClr val="tx2"/>
                </a:solidFill>
              </a:rPr>
              <a:t>cytarabine</a:t>
            </a:r>
            <a:r>
              <a:rPr lang="en-US" b="1" dirty="0">
                <a:solidFill>
                  <a:schemeClr val="tx2"/>
                </a:solidFill>
              </a:rPr>
              <a:t> include supraventricular and </a:t>
            </a:r>
            <a:r>
              <a:rPr lang="en-US" b="1" dirty="0" smtClean="0">
                <a:solidFill>
                  <a:schemeClr val="tx2"/>
                </a:solidFill>
              </a:rPr>
              <a:t>ventricular</a:t>
            </a:r>
            <a:r>
              <a:rPr lang="ro-RO" b="1" dirty="0" smtClean="0">
                <a:solidFill>
                  <a:schemeClr val="tx2"/>
                </a:solidFill>
              </a:rPr>
              <a:t> </a:t>
            </a:r>
            <a:r>
              <a:rPr lang="en-US" b="1" dirty="0" smtClean="0">
                <a:solidFill>
                  <a:schemeClr val="tx2"/>
                </a:solidFill>
              </a:rPr>
              <a:t>arrhythmias</a:t>
            </a:r>
            <a:r>
              <a:rPr lang="en-US" b="1" dirty="0">
                <a:solidFill>
                  <a:schemeClr val="tx2"/>
                </a:solidFill>
              </a:rPr>
              <a:t>, pericarditis, acute </a:t>
            </a:r>
            <a:r>
              <a:rPr lang="en-US" b="1" dirty="0" smtClean="0">
                <a:solidFill>
                  <a:schemeClr val="tx2"/>
                </a:solidFill>
              </a:rPr>
              <a:t>respiratory</a:t>
            </a:r>
            <a:r>
              <a:rPr lang="ro-RO" b="1" dirty="0" smtClean="0">
                <a:solidFill>
                  <a:schemeClr val="tx2"/>
                </a:solidFill>
              </a:rPr>
              <a:t> </a:t>
            </a:r>
            <a:r>
              <a:rPr lang="en-US" b="1" dirty="0" smtClean="0">
                <a:solidFill>
                  <a:schemeClr val="tx2"/>
                </a:solidFill>
              </a:rPr>
              <a:t>distress </a:t>
            </a:r>
            <a:r>
              <a:rPr lang="en-US" b="1" dirty="0">
                <a:solidFill>
                  <a:schemeClr val="tx2"/>
                </a:solidFill>
              </a:rPr>
              <a:t>and recurrent </a:t>
            </a:r>
            <a:r>
              <a:rPr lang="en-US" b="1" dirty="0" smtClean="0">
                <a:solidFill>
                  <a:schemeClr val="tx2"/>
                </a:solidFill>
              </a:rPr>
              <a:t>CHF</a:t>
            </a:r>
            <a:r>
              <a:rPr lang="ro-RO" b="1" dirty="0" smtClean="0">
                <a:solidFill>
                  <a:schemeClr val="tx2"/>
                </a:solidFill>
              </a:rPr>
              <a:t>.</a:t>
            </a:r>
          </a:p>
          <a:p>
            <a:r>
              <a:rPr lang="en-US" dirty="0" smtClean="0">
                <a:solidFill>
                  <a:schemeClr val="tx2"/>
                </a:solidFill>
              </a:rPr>
              <a:t>These have</a:t>
            </a:r>
            <a:r>
              <a:rPr lang="ro-RO" dirty="0" smtClean="0">
                <a:solidFill>
                  <a:schemeClr val="tx2"/>
                </a:solidFill>
              </a:rPr>
              <a:t> </a:t>
            </a:r>
            <a:r>
              <a:rPr lang="en-US" dirty="0" smtClean="0">
                <a:solidFill>
                  <a:schemeClr val="tx2"/>
                </a:solidFill>
              </a:rPr>
              <a:t>most </a:t>
            </a:r>
            <a:r>
              <a:rPr lang="en-US" dirty="0">
                <a:solidFill>
                  <a:schemeClr val="tx2"/>
                </a:solidFill>
              </a:rPr>
              <a:t>commonly been associated with high </a:t>
            </a:r>
            <a:r>
              <a:rPr lang="en-US" dirty="0" smtClean="0">
                <a:solidFill>
                  <a:schemeClr val="tx2"/>
                </a:solidFill>
              </a:rPr>
              <a:t>dose</a:t>
            </a:r>
            <a:r>
              <a:rPr lang="ro-RO" dirty="0" smtClean="0">
                <a:solidFill>
                  <a:schemeClr val="tx2"/>
                </a:solidFill>
              </a:rPr>
              <a:t> </a:t>
            </a:r>
            <a:r>
              <a:rPr lang="en-US" dirty="0" err="1" smtClean="0">
                <a:solidFill>
                  <a:schemeClr val="tx2"/>
                </a:solidFill>
              </a:rPr>
              <a:t>cytarabine</a:t>
            </a:r>
            <a:r>
              <a:rPr lang="en-US" dirty="0">
                <a:solidFill>
                  <a:schemeClr val="tx2"/>
                </a:solidFill>
              </a:rPr>
              <a:t>. </a:t>
            </a:r>
            <a:endParaRPr lang="ro-RO" dirty="0" smtClean="0">
              <a:solidFill>
                <a:schemeClr val="tx2"/>
              </a:solidFill>
            </a:endParaRPr>
          </a:p>
          <a:p>
            <a:endParaRPr lang="ro-RO" dirty="0">
              <a:solidFill>
                <a:schemeClr val="tx2"/>
              </a:solidFill>
            </a:endParaRPr>
          </a:p>
          <a:p>
            <a:r>
              <a:rPr lang="en-US" dirty="0" smtClean="0">
                <a:solidFill>
                  <a:schemeClr val="tx2"/>
                </a:solidFill>
              </a:rPr>
              <a:t>A</a:t>
            </a:r>
            <a:r>
              <a:rPr lang="ro-RO" dirty="0" smtClean="0">
                <a:solidFill>
                  <a:schemeClr val="tx2"/>
                </a:solidFill>
              </a:rPr>
              <a:t> </a:t>
            </a:r>
            <a:r>
              <a:rPr lang="en-US" dirty="0" smtClean="0">
                <a:solidFill>
                  <a:schemeClr val="tx2"/>
                </a:solidFill>
              </a:rPr>
              <a:t>‘</a:t>
            </a:r>
            <a:r>
              <a:rPr lang="en-US" dirty="0">
                <a:solidFill>
                  <a:schemeClr val="tx2"/>
                </a:solidFill>
              </a:rPr>
              <a:t>cytosine </a:t>
            </a:r>
            <a:r>
              <a:rPr lang="en-US" dirty="0" err="1">
                <a:solidFill>
                  <a:schemeClr val="tx2"/>
                </a:solidFill>
              </a:rPr>
              <a:t>arabinoside</a:t>
            </a:r>
            <a:r>
              <a:rPr lang="en-US" dirty="0">
                <a:solidFill>
                  <a:schemeClr val="tx2"/>
                </a:solidFill>
              </a:rPr>
              <a:t> syndrome’ </a:t>
            </a:r>
            <a:r>
              <a:rPr lang="en-US" dirty="0" smtClean="0">
                <a:solidFill>
                  <a:schemeClr val="tx2"/>
                </a:solidFill>
              </a:rPr>
              <a:t>has</a:t>
            </a:r>
            <a:r>
              <a:rPr lang="ro-RO" dirty="0" smtClean="0">
                <a:solidFill>
                  <a:schemeClr val="tx2"/>
                </a:solidFill>
              </a:rPr>
              <a:t> </a:t>
            </a:r>
            <a:r>
              <a:rPr lang="en-US" dirty="0" smtClean="0">
                <a:solidFill>
                  <a:schemeClr val="tx2"/>
                </a:solidFill>
              </a:rPr>
              <a:t>been </a:t>
            </a:r>
            <a:r>
              <a:rPr lang="en-US" dirty="0">
                <a:solidFill>
                  <a:schemeClr val="tx2"/>
                </a:solidFill>
              </a:rPr>
              <a:t>associated with </a:t>
            </a:r>
            <a:r>
              <a:rPr lang="en-US" dirty="0" err="1">
                <a:solidFill>
                  <a:schemeClr val="tx2"/>
                </a:solidFill>
              </a:rPr>
              <a:t>cytarabine</a:t>
            </a:r>
            <a:r>
              <a:rPr lang="en-US" dirty="0">
                <a:solidFill>
                  <a:schemeClr val="tx2"/>
                </a:solidFill>
              </a:rPr>
              <a:t> chemotherapy</a:t>
            </a:r>
            <a:r>
              <a:rPr lang="en-US" dirty="0" smtClean="0">
                <a:solidFill>
                  <a:schemeClr val="tx2"/>
                </a:solidFill>
              </a:rPr>
              <a:t>,</a:t>
            </a:r>
            <a:r>
              <a:rPr lang="ro-RO" dirty="0" smtClean="0">
                <a:solidFill>
                  <a:schemeClr val="tx2"/>
                </a:solidFill>
              </a:rPr>
              <a:t> </a:t>
            </a:r>
            <a:r>
              <a:rPr lang="en-US" dirty="0" err="1" smtClean="0">
                <a:solidFill>
                  <a:schemeClr val="tx2"/>
                </a:solidFill>
              </a:rPr>
              <a:t>characterised</a:t>
            </a:r>
            <a:r>
              <a:rPr lang="en-US" dirty="0" smtClean="0">
                <a:solidFill>
                  <a:schemeClr val="tx2"/>
                </a:solidFill>
              </a:rPr>
              <a:t> </a:t>
            </a:r>
            <a:r>
              <a:rPr lang="en-US" dirty="0">
                <a:solidFill>
                  <a:schemeClr val="tx2"/>
                </a:solidFill>
              </a:rPr>
              <a:t>by high fever, malaise, joint pain</a:t>
            </a:r>
            <a:r>
              <a:rPr lang="en-US" dirty="0" smtClean="0">
                <a:solidFill>
                  <a:schemeClr val="tx2"/>
                </a:solidFill>
              </a:rPr>
              <a:t>,</a:t>
            </a:r>
            <a:r>
              <a:rPr lang="ro-RO" dirty="0" smtClean="0">
                <a:solidFill>
                  <a:schemeClr val="tx2"/>
                </a:solidFill>
              </a:rPr>
              <a:t> </a:t>
            </a:r>
            <a:r>
              <a:rPr lang="en-US" dirty="0" smtClean="0">
                <a:solidFill>
                  <a:schemeClr val="tx2"/>
                </a:solidFill>
              </a:rPr>
              <a:t>rash </a:t>
            </a:r>
            <a:r>
              <a:rPr lang="en-US" dirty="0">
                <a:solidFill>
                  <a:schemeClr val="tx2"/>
                </a:solidFill>
              </a:rPr>
              <a:t>and chest </a:t>
            </a:r>
            <a:r>
              <a:rPr lang="en-US" dirty="0" smtClean="0">
                <a:solidFill>
                  <a:schemeClr val="tx2"/>
                </a:solidFill>
              </a:rPr>
              <a:t>pain</a:t>
            </a:r>
            <a:r>
              <a:rPr lang="ro-RO" dirty="0" smtClean="0">
                <a:solidFill>
                  <a:schemeClr val="tx2"/>
                </a:solidFill>
              </a:rPr>
              <a:t>.</a:t>
            </a:r>
            <a:r>
              <a:rPr lang="en-US" dirty="0" smtClean="0">
                <a:solidFill>
                  <a:schemeClr val="tx2"/>
                </a:solidFill>
              </a:rPr>
              <a:t> </a:t>
            </a:r>
            <a:endParaRPr lang="ro-RO" dirty="0" smtClean="0">
              <a:solidFill>
                <a:schemeClr val="tx2"/>
              </a:solidFill>
            </a:endParaRPr>
          </a:p>
          <a:p>
            <a:r>
              <a:rPr lang="en-US" dirty="0" smtClean="0">
                <a:solidFill>
                  <a:schemeClr val="tx2"/>
                </a:solidFill>
              </a:rPr>
              <a:t>The </a:t>
            </a:r>
            <a:r>
              <a:rPr lang="en-US" dirty="0">
                <a:solidFill>
                  <a:schemeClr val="tx2"/>
                </a:solidFill>
              </a:rPr>
              <a:t>onset of this </a:t>
            </a:r>
            <a:r>
              <a:rPr lang="en-US" dirty="0" smtClean="0">
                <a:solidFill>
                  <a:schemeClr val="tx2"/>
                </a:solidFill>
              </a:rPr>
              <a:t>syndrome</a:t>
            </a:r>
            <a:r>
              <a:rPr lang="ro-RO" dirty="0" smtClean="0">
                <a:solidFill>
                  <a:schemeClr val="tx2"/>
                </a:solidFill>
              </a:rPr>
              <a:t> </a:t>
            </a:r>
            <a:r>
              <a:rPr lang="en-US" dirty="0" smtClean="0">
                <a:solidFill>
                  <a:schemeClr val="tx2"/>
                </a:solidFill>
              </a:rPr>
              <a:t>is </a:t>
            </a:r>
            <a:r>
              <a:rPr lang="en-US" dirty="0">
                <a:solidFill>
                  <a:schemeClr val="tx2"/>
                </a:solidFill>
              </a:rPr>
              <a:t>abrupt, within 12 hours after initiation of therapy</a:t>
            </a:r>
            <a:r>
              <a:rPr lang="en-US" dirty="0" smtClean="0">
                <a:solidFill>
                  <a:schemeClr val="tx2"/>
                </a:solidFill>
              </a:rPr>
              <a:t>.</a:t>
            </a:r>
            <a:endParaRPr lang="ro-RO" dirty="0" smtClean="0">
              <a:solidFill>
                <a:schemeClr val="tx2"/>
              </a:solidFill>
            </a:endParaRPr>
          </a:p>
          <a:p>
            <a:r>
              <a:rPr lang="ro-RO" dirty="0" smtClean="0">
                <a:solidFill>
                  <a:schemeClr val="tx2"/>
                </a:solidFill>
              </a:rPr>
              <a:t> </a:t>
            </a:r>
            <a:r>
              <a:rPr lang="en-US" dirty="0" smtClean="0">
                <a:solidFill>
                  <a:schemeClr val="tx2"/>
                </a:solidFill>
              </a:rPr>
              <a:t>The </a:t>
            </a:r>
            <a:r>
              <a:rPr lang="en-US" dirty="0">
                <a:solidFill>
                  <a:schemeClr val="tx2"/>
                </a:solidFill>
              </a:rPr>
              <a:t>symptoms tend to resolve within 24 </a:t>
            </a:r>
            <a:r>
              <a:rPr lang="en-US" dirty="0" smtClean="0">
                <a:solidFill>
                  <a:schemeClr val="tx2"/>
                </a:solidFill>
              </a:rPr>
              <a:t>hours</a:t>
            </a:r>
            <a:r>
              <a:rPr lang="ro-RO" dirty="0" smtClean="0">
                <a:solidFill>
                  <a:schemeClr val="tx2"/>
                </a:solidFill>
              </a:rPr>
              <a:t> </a:t>
            </a:r>
            <a:r>
              <a:rPr lang="en-US" dirty="0" smtClean="0">
                <a:solidFill>
                  <a:schemeClr val="tx2"/>
                </a:solidFill>
              </a:rPr>
              <a:t>after </a:t>
            </a:r>
            <a:r>
              <a:rPr lang="en-US" dirty="0">
                <a:solidFill>
                  <a:schemeClr val="tx2"/>
                </a:solidFill>
              </a:rPr>
              <a:t>cessation of the drug.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9" name="Rectangle 8"/>
          <p:cNvSpPr/>
          <p:nvPr/>
        </p:nvSpPr>
        <p:spPr>
          <a:xfrm>
            <a:off x="238125" y="4779007"/>
            <a:ext cx="2505814" cy="246221"/>
          </a:xfrm>
          <a:prstGeom prst="rect">
            <a:avLst/>
          </a:prstGeom>
        </p:spPr>
        <p:txBody>
          <a:bodyPr wrap="none">
            <a:spAutoFit/>
          </a:bodyPr>
          <a:lstStyle/>
          <a:p>
            <a:r>
              <a:rPr lang="ro-RO" sz="1000" dirty="0" smtClean="0"/>
              <a:t>Pai V., </a:t>
            </a:r>
            <a:r>
              <a:rPr lang="en-US" sz="1000" dirty="0" smtClean="0"/>
              <a:t>Drug </a:t>
            </a:r>
            <a:r>
              <a:rPr lang="en-US" sz="1000" dirty="0"/>
              <a:t>Safety 2000 Apr; 22 (4): 263-302</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052" y="101647"/>
            <a:ext cx="5181600" cy="102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789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84068" y="1581150"/>
            <a:ext cx="8839200" cy="2585323"/>
          </a:xfrm>
          <a:prstGeom prst="rect">
            <a:avLst/>
          </a:prstGeom>
        </p:spPr>
        <p:txBody>
          <a:bodyPr wrap="square">
            <a:spAutoFit/>
          </a:bodyPr>
          <a:lstStyle/>
          <a:p>
            <a:r>
              <a:rPr lang="en-US" dirty="0">
                <a:solidFill>
                  <a:schemeClr val="tx2"/>
                </a:solidFill>
              </a:rPr>
              <a:t>There are only a few published reports of </a:t>
            </a:r>
            <a:r>
              <a:rPr lang="en-US" dirty="0" smtClean="0">
                <a:solidFill>
                  <a:schemeClr val="tx2"/>
                </a:solidFill>
              </a:rPr>
              <a:t>pericarditis</a:t>
            </a:r>
            <a:r>
              <a:rPr lang="ro-RO" dirty="0" smtClean="0">
                <a:solidFill>
                  <a:schemeClr val="tx2"/>
                </a:solidFill>
              </a:rPr>
              <a:t> </a:t>
            </a:r>
            <a:r>
              <a:rPr lang="en-US" dirty="0" smtClean="0">
                <a:solidFill>
                  <a:schemeClr val="tx2"/>
                </a:solidFill>
              </a:rPr>
              <a:t>and </a:t>
            </a:r>
            <a:r>
              <a:rPr lang="en-US" dirty="0">
                <a:solidFill>
                  <a:schemeClr val="tx2"/>
                </a:solidFill>
              </a:rPr>
              <a:t>CHF associated with high dose</a:t>
            </a:r>
          </a:p>
          <a:p>
            <a:r>
              <a:rPr lang="en-US" dirty="0" err="1">
                <a:solidFill>
                  <a:schemeClr val="tx2"/>
                </a:solidFill>
              </a:rPr>
              <a:t>cytarabine</a:t>
            </a:r>
            <a:r>
              <a:rPr lang="en-US" dirty="0">
                <a:solidFill>
                  <a:schemeClr val="tx2"/>
                </a:solidFill>
              </a:rPr>
              <a:t>. </a:t>
            </a:r>
            <a:endParaRPr lang="ro-RO" dirty="0" smtClean="0">
              <a:solidFill>
                <a:schemeClr val="tx2"/>
              </a:solidFill>
            </a:endParaRPr>
          </a:p>
          <a:p>
            <a:r>
              <a:rPr lang="en-US" dirty="0" smtClean="0">
                <a:solidFill>
                  <a:schemeClr val="tx2"/>
                </a:solidFill>
              </a:rPr>
              <a:t>Patients </a:t>
            </a:r>
            <a:r>
              <a:rPr lang="en-US" dirty="0">
                <a:solidFill>
                  <a:schemeClr val="tx2"/>
                </a:solidFill>
              </a:rPr>
              <a:t>may </a:t>
            </a:r>
            <a:r>
              <a:rPr lang="en-US" dirty="0" smtClean="0">
                <a:solidFill>
                  <a:schemeClr val="tx2"/>
                </a:solidFill>
              </a:rPr>
              <a:t>manifest</a:t>
            </a:r>
            <a:r>
              <a:rPr lang="ro-RO" dirty="0" smtClean="0">
                <a:solidFill>
                  <a:schemeClr val="tx2"/>
                </a:solidFill>
              </a:rPr>
              <a:t> </a:t>
            </a:r>
            <a:r>
              <a:rPr lang="en-US" dirty="0" smtClean="0">
                <a:solidFill>
                  <a:schemeClr val="tx2"/>
                </a:solidFill>
              </a:rPr>
              <a:t>pericarditis </a:t>
            </a:r>
            <a:r>
              <a:rPr lang="en-US" dirty="0">
                <a:solidFill>
                  <a:schemeClr val="tx2"/>
                </a:solidFill>
              </a:rPr>
              <a:t>as </a:t>
            </a:r>
            <a:r>
              <a:rPr lang="en-US" dirty="0" err="1">
                <a:solidFill>
                  <a:schemeClr val="tx2"/>
                </a:solidFill>
              </a:rPr>
              <a:t>dyspnoea</a:t>
            </a:r>
            <a:r>
              <a:rPr lang="en-US" dirty="0">
                <a:solidFill>
                  <a:schemeClr val="tx2"/>
                </a:solidFill>
              </a:rPr>
              <a:t> and a sharp </a:t>
            </a:r>
            <a:r>
              <a:rPr lang="en-US" dirty="0" smtClean="0">
                <a:solidFill>
                  <a:schemeClr val="tx2"/>
                </a:solidFill>
              </a:rPr>
              <a:t>severe</a:t>
            </a:r>
            <a:r>
              <a:rPr lang="ro-RO" dirty="0" smtClean="0">
                <a:solidFill>
                  <a:schemeClr val="tx2"/>
                </a:solidFill>
              </a:rPr>
              <a:t> </a:t>
            </a:r>
            <a:r>
              <a:rPr lang="en-US" dirty="0" smtClean="0">
                <a:solidFill>
                  <a:schemeClr val="tx2"/>
                </a:solidFill>
              </a:rPr>
              <a:t>substernal </a:t>
            </a:r>
            <a:r>
              <a:rPr lang="en-US" dirty="0">
                <a:solidFill>
                  <a:schemeClr val="tx2"/>
                </a:solidFill>
              </a:rPr>
              <a:t>chest pain, especially on inspiration</a:t>
            </a:r>
            <a:r>
              <a:rPr lang="en-US" dirty="0" smtClean="0">
                <a:solidFill>
                  <a:schemeClr val="tx2"/>
                </a:solidFill>
              </a:rPr>
              <a:t>,</a:t>
            </a:r>
            <a:r>
              <a:rPr lang="ro-RO" dirty="0" smtClean="0">
                <a:solidFill>
                  <a:schemeClr val="tx2"/>
                </a:solidFill>
              </a:rPr>
              <a:t> </a:t>
            </a:r>
            <a:r>
              <a:rPr lang="en-US" dirty="0" smtClean="0">
                <a:solidFill>
                  <a:schemeClr val="tx2"/>
                </a:solidFill>
              </a:rPr>
              <a:t>and </a:t>
            </a:r>
            <a:r>
              <a:rPr lang="en-US" dirty="0">
                <a:solidFill>
                  <a:schemeClr val="tx2"/>
                </a:solidFill>
              </a:rPr>
              <a:t>may subsequently develop a pericardial </a:t>
            </a:r>
            <a:r>
              <a:rPr lang="en-US" dirty="0" smtClean="0">
                <a:solidFill>
                  <a:schemeClr val="tx2"/>
                </a:solidFill>
              </a:rPr>
              <a:t>friction</a:t>
            </a:r>
            <a:r>
              <a:rPr lang="ro-RO" dirty="0" smtClean="0">
                <a:solidFill>
                  <a:schemeClr val="tx2"/>
                </a:solidFill>
              </a:rPr>
              <a:t> </a:t>
            </a:r>
            <a:r>
              <a:rPr lang="en-US" dirty="0" smtClean="0">
                <a:solidFill>
                  <a:schemeClr val="tx2"/>
                </a:solidFill>
              </a:rPr>
              <a:t>rub observed on physical examination along</a:t>
            </a:r>
            <a:r>
              <a:rPr lang="ro-RO" dirty="0" smtClean="0">
                <a:solidFill>
                  <a:schemeClr val="tx2"/>
                </a:solidFill>
              </a:rPr>
              <a:t> </a:t>
            </a:r>
            <a:r>
              <a:rPr lang="en-US" dirty="0" smtClean="0">
                <a:solidFill>
                  <a:schemeClr val="tx2"/>
                </a:solidFill>
              </a:rPr>
              <a:t>with </a:t>
            </a:r>
            <a:r>
              <a:rPr lang="en-US" dirty="0">
                <a:solidFill>
                  <a:schemeClr val="tx2"/>
                </a:solidFill>
              </a:rPr>
              <a:t>a </a:t>
            </a:r>
            <a:r>
              <a:rPr lang="en-US" dirty="0" err="1">
                <a:solidFill>
                  <a:schemeClr val="tx2"/>
                </a:solidFill>
              </a:rPr>
              <a:t>pulsus</a:t>
            </a:r>
            <a:r>
              <a:rPr lang="en-US" dirty="0">
                <a:solidFill>
                  <a:schemeClr val="tx2"/>
                </a:solidFill>
              </a:rPr>
              <a:t> </a:t>
            </a:r>
            <a:r>
              <a:rPr lang="en-US" dirty="0" err="1" smtClean="0">
                <a:solidFill>
                  <a:schemeClr val="tx2"/>
                </a:solidFill>
              </a:rPr>
              <a:t>paradoxus</a:t>
            </a:r>
            <a:r>
              <a:rPr lang="en-US" dirty="0" smtClean="0">
                <a:solidFill>
                  <a:schemeClr val="tx2"/>
                </a:solidFill>
              </a:rPr>
              <a:t>.</a:t>
            </a:r>
            <a:r>
              <a:rPr lang="ro-RO" dirty="0" smtClean="0">
                <a:solidFill>
                  <a:schemeClr val="tx2"/>
                </a:solidFill>
              </a:rPr>
              <a:t> </a:t>
            </a:r>
          </a:p>
          <a:p>
            <a:r>
              <a:rPr lang="en-US" dirty="0" smtClean="0">
                <a:solidFill>
                  <a:schemeClr val="tx2"/>
                </a:solidFill>
              </a:rPr>
              <a:t>ECG</a:t>
            </a:r>
            <a:r>
              <a:rPr lang="ro-RO" dirty="0" smtClean="0">
                <a:solidFill>
                  <a:schemeClr val="tx2"/>
                </a:solidFill>
              </a:rPr>
              <a:t> </a:t>
            </a:r>
            <a:r>
              <a:rPr lang="en-US" dirty="0" smtClean="0">
                <a:solidFill>
                  <a:schemeClr val="tx2"/>
                </a:solidFill>
              </a:rPr>
              <a:t>may </a:t>
            </a:r>
            <a:r>
              <a:rPr lang="en-US" dirty="0">
                <a:solidFill>
                  <a:schemeClr val="tx2"/>
                </a:solidFill>
              </a:rPr>
              <a:t>remain </a:t>
            </a:r>
            <a:r>
              <a:rPr lang="en-US" dirty="0" smtClean="0">
                <a:solidFill>
                  <a:schemeClr val="tx2"/>
                </a:solidFill>
              </a:rPr>
              <a:t>normal</a:t>
            </a:r>
            <a:r>
              <a:rPr lang="ro-RO" dirty="0" smtClean="0">
                <a:solidFill>
                  <a:schemeClr val="tx2"/>
                </a:solidFill>
              </a:rPr>
              <a:t> </a:t>
            </a:r>
            <a:r>
              <a:rPr lang="en-US" dirty="0" smtClean="0">
                <a:solidFill>
                  <a:schemeClr val="tx2"/>
                </a:solidFill>
              </a:rPr>
              <a:t>or </a:t>
            </a:r>
            <a:r>
              <a:rPr lang="en-US" dirty="0">
                <a:solidFill>
                  <a:schemeClr val="tx2"/>
                </a:solidFill>
              </a:rPr>
              <a:t>exhibit ST segment elevations </a:t>
            </a:r>
            <a:r>
              <a:rPr lang="en-US" dirty="0" smtClean="0">
                <a:solidFill>
                  <a:schemeClr val="tx2"/>
                </a:solidFill>
              </a:rPr>
              <a:t>consistent</a:t>
            </a:r>
            <a:r>
              <a:rPr lang="ro-RO" dirty="0" smtClean="0">
                <a:solidFill>
                  <a:schemeClr val="tx2"/>
                </a:solidFill>
              </a:rPr>
              <a:t> </a:t>
            </a:r>
            <a:r>
              <a:rPr lang="en-US" dirty="0" smtClean="0">
                <a:solidFill>
                  <a:schemeClr val="tx2"/>
                </a:solidFill>
              </a:rPr>
              <a:t>with </a:t>
            </a:r>
            <a:r>
              <a:rPr lang="en-US" dirty="0">
                <a:solidFill>
                  <a:schemeClr val="tx2"/>
                </a:solidFill>
              </a:rPr>
              <a:t>pericarditis, persisting at least for a week</a:t>
            </a:r>
            <a:r>
              <a:rPr lang="en-US" dirty="0" smtClean="0">
                <a:solidFill>
                  <a:schemeClr val="tx2"/>
                </a:solidFill>
              </a:rPr>
              <a:t>.</a:t>
            </a:r>
            <a:r>
              <a:rPr lang="ro-RO" dirty="0" smtClean="0">
                <a:solidFill>
                  <a:schemeClr val="tx2"/>
                </a:solidFill>
              </a:rPr>
              <a:t> </a:t>
            </a:r>
          </a:p>
          <a:p>
            <a:r>
              <a:rPr lang="en-US" dirty="0" smtClean="0">
                <a:solidFill>
                  <a:schemeClr val="tx2"/>
                </a:solidFill>
              </a:rPr>
              <a:t>Echocardiography </a:t>
            </a:r>
            <a:r>
              <a:rPr lang="en-US" dirty="0">
                <a:solidFill>
                  <a:schemeClr val="tx2"/>
                </a:solidFill>
              </a:rPr>
              <a:t>may reveal global </a:t>
            </a:r>
            <a:r>
              <a:rPr lang="en-US" dirty="0" err="1" smtClean="0">
                <a:solidFill>
                  <a:schemeClr val="tx2"/>
                </a:solidFill>
              </a:rPr>
              <a:t>hypokinesis</a:t>
            </a:r>
            <a:r>
              <a:rPr lang="ro-RO" dirty="0" smtClean="0">
                <a:solidFill>
                  <a:schemeClr val="tx2"/>
                </a:solidFill>
              </a:rPr>
              <a:t>.</a:t>
            </a:r>
            <a:r>
              <a:rPr lang="en-US" dirty="0" smtClean="0">
                <a:solidFill>
                  <a:schemeClr val="tx2"/>
                </a:solidFill>
              </a:rPr>
              <a:t> </a:t>
            </a:r>
            <a:endParaRPr lang="ro-RO" dirty="0" smtClean="0">
              <a:solidFill>
                <a:schemeClr val="tx2"/>
              </a:solidFill>
            </a:endParaRPr>
          </a:p>
          <a:p>
            <a:r>
              <a:rPr lang="en-US" dirty="0" smtClean="0">
                <a:solidFill>
                  <a:schemeClr val="tx2"/>
                </a:solidFill>
              </a:rPr>
              <a:t>Chest </a:t>
            </a:r>
            <a:r>
              <a:rPr lang="en-US" dirty="0">
                <a:solidFill>
                  <a:schemeClr val="tx2"/>
                </a:solidFill>
              </a:rPr>
              <a:t>x-rays may remain normal or </a:t>
            </a:r>
            <a:r>
              <a:rPr lang="en-US" dirty="0" smtClean="0">
                <a:solidFill>
                  <a:schemeClr val="tx2"/>
                </a:solidFill>
              </a:rPr>
              <a:t>show</a:t>
            </a:r>
            <a:r>
              <a:rPr lang="ro-RO" dirty="0" smtClean="0">
                <a:solidFill>
                  <a:schemeClr val="tx2"/>
                </a:solidFill>
              </a:rPr>
              <a:t> </a:t>
            </a:r>
            <a:r>
              <a:rPr lang="en-US" dirty="0" smtClean="0">
                <a:solidFill>
                  <a:schemeClr val="tx2"/>
                </a:solidFill>
              </a:rPr>
              <a:t>signs </a:t>
            </a:r>
            <a:r>
              <a:rPr lang="en-US" dirty="0">
                <a:solidFill>
                  <a:schemeClr val="tx2"/>
                </a:solidFill>
              </a:rPr>
              <a:t>of pericardial </a:t>
            </a:r>
            <a:r>
              <a:rPr lang="en-US" dirty="0" smtClean="0">
                <a:solidFill>
                  <a:schemeClr val="tx2"/>
                </a:solidFill>
              </a:rPr>
              <a:t>effusion.</a:t>
            </a:r>
            <a:r>
              <a:rPr lang="ro-RO" dirty="0" smtClean="0">
                <a:solidFill>
                  <a:schemeClr val="tx2"/>
                </a:solidFill>
              </a:rPr>
              <a:t> </a:t>
            </a:r>
            <a:endParaRPr lang="en-US"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8" name="Rectangle 7"/>
          <p:cNvSpPr/>
          <p:nvPr/>
        </p:nvSpPr>
        <p:spPr>
          <a:xfrm>
            <a:off x="238125" y="4779007"/>
            <a:ext cx="2505814" cy="246221"/>
          </a:xfrm>
          <a:prstGeom prst="rect">
            <a:avLst/>
          </a:prstGeom>
        </p:spPr>
        <p:txBody>
          <a:bodyPr wrap="none">
            <a:spAutoFit/>
          </a:bodyPr>
          <a:lstStyle/>
          <a:p>
            <a:r>
              <a:rPr lang="ro-RO" sz="1000" dirty="0" smtClean="0"/>
              <a:t>Pai V., </a:t>
            </a:r>
            <a:r>
              <a:rPr lang="en-US" sz="1000" dirty="0" smtClean="0"/>
              <a:t>Drug </a:t>
            </a:r>
            <a:r>
              <a:rPr lang="en-US" sz="1000" dirty="0"/>
              <a:t>Safety 2000 Apr; 22 (4): 263-302</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270" y="115529"/>
            <a:ext cx="5181600" cy="102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695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76200" y="1504950"/>
            <a:ext cx="8839200" cy="3139321"/>
          </a:xfrm>
          <a:prstGeom prst="rect">
            <a:avLst/>
          </a:prstGeom>
        </p:spPr>
        <p:txBody>
          <a:bodyPr wrap="square">
            <a:spAutoFit/>
          </a:bodyPr>
          <a:lstStyle/>
          <a:p>
            <a:r>
              <a:rPr lang="en-US" b="1" dirty="0">
                <a:solidFill>
                  <a:schemeClr val="tx2"/>
                </a:solidFill>
              </a:rPr>
              <a:t>The exact </a:t>
            </a:r>
            <a:r>
              <a:rPr lang="en-US" b="1" dirty="0" err="1">
                <a:solidFill>
                  <a:schemeClr val="tx2"/>
                </a:solidFill>
              </a:rPr>
              <a:t>mechanismof</a:t>
            </a:r>
            <a:r>
              <a:rPr lang="en-US" b="1" dirty="0">
                <a:solidFill>
                  <a:schemeClr val="tx2"/>
                </a:solidFill>
              </a:rPr>
              <a:t> </a:t>
            </a:r>
            <a:r>
              <a:rPr lang="en-US" b="1" dirty="0" err="1" smtClean="0">
                <a:solidFill>
                  <a:schemeClr val="tx2"/>
                </a:solidFill>
              </a:rPr>
              <a:t>cytarabine</a:t>
            </a:r>
            <a:r>
              <a:rPr lang="en-US" b="1" dirty="0" smtClean="0">
                <a:solidFill>
                  <a:schemeClr val="tx2"/>
                </a:solidFill>
              </a:rPr>
              <a:t>-induced</a:t>
            </a:r>
            <a:r>
              <a:rPr lang="ro-RO" b="1" dirty="0" smtClean="0">
                <a:solidFill>
                  <a:schemeClr val="tx2"/>
                </a:solidFill>
              </a:rPr>
              <a:t> </a:t>
            </a:r>
            <a:r>
              <a:rPr lang="en-US" b="1" dirty="0" smtClean="0">
                <a:solidFill>
                  <a:schemeClr val="tx2"/>
                </a:solidFill>
              </a:rPr>
              <a:t>cardiac </a:t>
            </a:r>
            <a:r>
              <a:rPr lang="en-US" b="1" dirty="0">
                <a:solidFill>
                  <a:schemeClr val="tx2"/>
                </a:solidFill>
              </a:rPr>
              <a:t>effects is not known. </a:t>
            </a:r>
            <a:endParaRPr lang="ro-RO" b="1" dirty="0" smtClean="0">
              <a:solidFill>
                <a:schemeClr val="tx2"/>
              </a:solidFill>
            </a:endParaRPr>
          </a:p>
          <a:p>
            <a:r>
              <a:rPr lang="en-US" dirty="0" smtClean="0">
                <a:solidFill>
                  <a:schemeClr val="tx2"/>
                </a:solidFill>
              </a:rPr>
              <a:t>An immune-mediated</a:t>
            </a:r>
            <a:r>
              <a:rPr lang="ro-RO" dirty="0" smtClean="0">
                <a:solidFill>
                  <a:schemeClr val="tx2"/>
                </a:solidFill>
              </a:rPr>
              <a:t> </a:t>
            </a:r>
            <a:r>
              <a:rPr lang="en-US" dirty="0" smtClean="0">
                <a:solidFill>
                  <a:schemeClr val="tx2"/>
                </a:solidFill>
              </a:rPr>
              <a:t>process </a:t>
            </a:r>
            <a:r>
              <a:rPr lang="en-US" dirty="0">
                <a:solidFill>
                  <a:schemeClr val="tx2"/>
                </a:solidFill>
              </a:rPr>
              <a:t>or a type of hypersensitivity reaction is </a:t>
            </a:r>
            <a:r>
              <a:rPr lang="en-US" dirty="0" smtClean="0">
                <a:solidFill>
                  <a:schemeClr val="tx2"/>
                </a:solidFill>
              </a:rPr>
              <a:t>suspected.</a:t>
            </a:r>
            <a:r>
              <a:rPr lang="ro-RO" dirty="0" smtClean="0">
                <a:solidFill>
                  <a:schemeClr val="tx2"/>
                </a:solidFill>
              </a:rPr>
              <a:t> </a:t>
            </a:r>
          </a:p>
          <a:p>
            <a:r>
              <a:rPr lang="en-US" dirty="0" smtClean="0">
                <a:solidFill>
                  <a:schemeClr val="tx2"/>
                </a:solidFill>
              </a:rPr>
              <a:t>The </a:t>
            </a:r>
            <a:r>
              <a:rPr lang="en-US" dirty="0">
                <a:solidFill>
                  <a:schemeClr val="tx2"/>
                </a:solidFill>
              </a:rPr>
              <a:t>episodes of </a:t>
            </a:r>
            <a:r>
              <a:rPr lang="en-US" b="1" dirty="0">
                <a:solidFill>
                  <a:schemeClr val="tx2"/>
                </a:solidFill>
              </a:rPr>
              <a:t>chest pain </a:t>
            </a:r>
            <a:r>
              <a:rPr lang="en-US" dirty="0">
                <a:solidFill>
                  <a:schemeClr val="tx2"/>
                </a:solidFill>
              </a:rPr>
              <a:t>have been </a:t>
            </a:r>
            <a:r>
              <a:rPr lang="en-US" dirty="0" smtClean="0">
                <a:solidFill>
                  <a:schemeClr val="tx2"/>
                </a:solidFill>
              </a:rPr>
              <a:t>successfully</a:t>
            </a:r>
            <a:r>
              <a:rPr lang="ro-RO" dirty="0" smtClean="0">
                <a:solidFill>
                  <a:schemeClr val="tx2"/>
                </a:solidFill>
              </a:rPr>
              <a:t> </a:t>
            </a:r>
            <a:r>
              <a:rPr lang="en-US" dirty="0" smtClean="0">
                <a:solidFill>
                  <a:schemeClr val="tx2"/>
                </a:solidFill>
              </a:rPr>
              <a:t>treated </a:t>
            </a:r>
            <a:r>
              <a:rPr lang="en-US" dirty="0">
                <a:solidFill>
                  <a:schemeClr val="tx2"/>
                </a:solidFill>
              </a:rPr>
              <a:t>with </a:t>
            </a:r>
            <a:r>
              <a:rPr lang="en-US" b="1" dirty="0">
                <a:solidFill>
                  <a:schemeClr val="tx2"/>
                </a:solidFill>
              </a:rPr>
              <a:t>morphine </a:t>
            </a:r>
            <a:r>
              <a:rPr lang="en-US" b="1" dirty="0" smtClean="0">
                <a:solidFill>
                  <a:schemeClr val="tx2"/>
                </a:solidFill>
              </a:rPr>
              <a:t>sulfate</a:t>
            </a:r>
            <a:r>
              <a:rPr lang="en-US" dirty="0" smtClean="0">
                <a:solidFill>
                  <a:schemeClr val="tx2"/>
                </a:solidFill>
              </a:rPr>
              <a:t>. </a:t>
            </a:r>
            <a:endParaRPr lang="ro-RO" dirty="0" smtClean="0">
              <a:solidFill>
                <a:schemeClr val="tx2"/>
              </a:solidFill>
            </a:endParaRPr>
          </a:p>
          <a:p>
            <a:r>
              <a:rPr lang="en-US" dirty="0" smtClean="0">
                <a:solidFill>
                  <a:schemeClr val="tx2"/>
                </a:solidFill>
              </a:rPr>
              <a:t>Chest pain</a:t>
            </a:r>
            <a:r>
              <a:rPr lang="ro-RO" dirty="0" smtClean="0">
                <a:solidFill>
                  <a:schemeClr val="tx2"/>
                </a:solidFill>
              </a:rPr>
              <a:t> </a:t>
            </a:r>
            <a:r>
              <a:rPr lang="en-US" dirty="0" smtClean="0">
                <a:solidFill>
                  <a:schemeClr val="tx2"/>
                </a:solidFill>
              </a:rPr>
              <a:t>should </a:t>
            </a:r>
            <a:r>
              <a:rPr lang="en-US" dirty="0">
                <a:solidFill>
                  <a:schemeClr val="tx2"/>
                </a:solidFill>
              </a:rPr>
              <a:t>be evaluated for an acute myocardial </a:t>
            </a:r>
            <a:r>
              <a:rPr lang="en-US" dirty="0" smtClean="0">
                <a:solidFill>
                  <a:schemeClr val="tx2"/>
                </a:solidFill>
              </a:rPr>
              <a:t>infarction, </a:t>
            </a:r>
            <a:r>
              <a:rPr lang="en-US" dirty="0">
                <a:solidFill>
                  <a:schemeClr val="tx2"/>
                </a:solidFill>
              </a:rPr>
              <a:t>and patients may receive </a:t>
            </a:r>
            <a:r>
              <a:rPr lang="en-US" dirty="0" smtClean="0">
                <a:solidFill>
                  <a:schemeClr val="tx2"/>
                </a:solidFill>
              </a:rPr>
              <a:t>supplemental</a:t>
            </a:r>
            <a:r>
              <a:rPr lang="ro-RO" dirty="0" smtClean="0">
                <a:solidFill>
                  <a:schemeClr val="tx2"/>
                </a:solidFill>
              </a:rPr>
              <a:t> </a:t>
            </a:r>
            <a:r>
              <a:rPr lang="en-US" dirty="0" smtClean="0">
                <a:solidFill>
                  <a:schemeClr val="tx2"/>
                </a:solidFill>
              </a:rPr>
              <a:t>oxygen </a:t>
            </a:r>
            <a:r>
              <a:rPr lang="en-US" dirty="0">
                <a:solidFill>
                  <a:schemeClr val="tx2"/>
                </a:solidFill>
              </a:rPr>
              <a:t>and intravenous morphine </a:t>
            </a:r>
            <a:r>
              <a:rPr lang="en-US" dirty="0" smtClean="0">
                <a:solidFill>
                  <a:schemeClr val="tx2"/>
                </a:solidFill>
              </a:rPr>
              <a:t>sulfate</a:t>
            </a:r>
            <a:r>
              <a:rPr lang="ro-RO" dirty="0" smtClean="0">
                <a:solidFill>
                  <a:schemeClr val="tx2"/>
                </a:solidFill>
              </a:rPr>
              <a:t> </a:t>
            </a:r>
            <a:r>
              <a:rPr lang="en-US" dirty="0" smtClean="0">
                <a:solidFill>
                  <a:schemeClr val="tx2"/>
                </a:solidFill>
              </a:rPr>
              <a:t>immediately</a:t>
            </a:r>
            <a:r>
              <a:rPr lang="en-US" dirty="0">
                <a:solidFill>
                  <a:schemeClr val="tx2"/>
                </a:solidFill>
              </a:rPr>
              <a:t>. </a:t>
            </a:r>
            <a:endParaRPr lang="ro-RO" dirty="0" smtClean="0">
              <a:solidFill>
                <a:schemeClr val="tx2"/>
              </a:solidFill>
            </a:endParaRPr>
          </a:p>
          <a:p>
            <a:r>
              <a:rPr lang="en-US" b="1" dirty="0" smtClean="0">
                <a:solidFill>
                  <a:schemeClr val="tx2"/>
                </a:solidFill>
              </a:rPr>
              <a:t>Prednison</a:t>
            </a:r>
            <a:r>
              <a:rPr lang="en-US" dirty="0" smtClean="0">
                <a:solidFill>
                  <a:schemeClr val="tx2"/>
                </a:solidFill>
              </a:rPr>
              <a:t>e have been</a:t>
            </a:r>
            <a:r>
              <a:rPr lang="ro-RO" dirty="0" smtClean="0">
                <a:solidFill>
                  <a:schemeClr val="tx2"/>
                </a:solidFill>
              </a:rPr>
              <a:t> </a:t>
            </a:r>
            <a:r>
              <a:rPr lang="en-US" dirty="0" smtClean="0">
                <a:solidFill>
                  <a:schemeClr val="tx2"/>
                </a:solidFill>
              </a:rPr>
              <a:t>and </a:t>
            </a:r>
            <a:r>
              <a:rPr lang="en-US" dirty="0">
                <a:solidFill>
                  <a:schemeClr val="tx2"/>
                </a:solidFill>
              </a:rPr>
              <a:t>can be used for </a:t>
            </a:r>
            <a:r>
              <a:rPr lang="ro-RO" dirty="0" smtClean="0">
                <a:solidFill>
                  <a:schemeClr val="tx2"/>
                </a:solidFill>
              </a:rPr>
              <a:t>its</a:t>
            </a:r>
            <a:r>
              <a:rPr lang="en-US" dirty="0" smtClean="0">
                <a:solidFill>
                  <a:schemeClr val="tx2"/>
                </a:solidFill>
              </a:rPr>
              <a:t> </a:t>
            </a:r>
            <a:r>
              <a:rPr lang="en-US" dirty="0">
                <a:solidFill>
                  <a:schemeClr val="tx2"/>
                </a:solidFill>
              </a:rPr>
              <a:t>anti-inflammatory </a:t>
            </a:r>
            <a:r>
              <a:rPr lang="en-US" dirty="0" smtClean="0">
                <a:solidFill>
                  <a:schemeClr val="tx2"/>
                </a:solidFill>
              </a:rPr>
              <a:t>effects</a:t>
            </a:r>
            <a:r>
              <a:rPr lang="ro-RO" dirty="0" smtClean="0">
                <a:solidFill>
                  <a:schemeClr val="tx2"/>
                </a:solidFill>
              </a:rPr>
              <a:t> </a:t>
            </a:r>
            <a:r>
              <a:rPr lang="en-US" dirty="0" smtClean="0">
                <a:solidFill>
                  <a:schemeClr val="tx2"/>
                </a:solidFill>
              </a:rPr>
              <a:t>in </a:t>
            </a:r>
            <a:r>
              <a:rPr lang="en-US" dirty="0">
                <a:solidFill>
                  <a:schemeClr val="tx2"/>
                </a:solidFill>
              </a:rPr>
              <a:t>patients with </a:t>
            </a:r>
            <a:r>
              <a:rPr lang="en-US" b="1" dirty="0">
                <a:solidFill>
                  <a:schemeClr val="tx2"/>
                </a:solidFill>
              </a:rPr>
              <a:t>pericarditis</a:t>
            </a:r>
            <a:r>
              <a:rPr lang="en-US" b="1" dirty="0" smtClean="0">
                <a:solidFill>
                  <a:schemeClr val="tx2"/>
                </a:solidFill>
              </a:rPr>
              <a:t>.</a:t>
            </a:r>
            <a:endParaRPr lang="ro-RO" b="1" dirty="0" smtClean="0">
              <a:solidFill>
                <a:schemeClr val="tx2"/>
              </a:solidFill>
            </a:endParaRPr>
          </a:p>
          <a:p>
            <a:r>
              <a:rPr lang="en-US" dirty="0" smtClean="0">
                <a:solidFill>
                  <a:schemeClr val="tx2"/>
                </a:solidFill>
              </a:rPr>
              <a:t> </a:t>
            </a:r>
            <a:r>
              <a:rPr lang="en-US" dirty="0">
                <a:solidFill>
                  <a:schemeClr val="tx2"/>
                </a:solidFill>
              </a:rPr>
              <a:t>Some patients </a:t>
            </a:r>
            <a:r>
              <a:rPr lang="en-US" dirty="0" smtClean="0">
                <a:solidFill>
                  <a:schemeClr val="tx2"/>
                </a:solidFill>
              </a:rPr>
              <a:t>may</a:t>
            </a:r>
            <a:r>
              <a:rPr lang="ro-RO" dirty="0" smtClean="0">
                <a:solidFill>
                  <a:schemeClr val="tx2"/>
                </a:solidFill>
              </a:rPr>
              <a:t> </a:t>
            </a:r>
            <a:r>
              <a:rPr lang="en-US" dirty="0" smtClean="0">
                <a:solidFill>
                  <a:schemeClr val="tx2"/>
                </a:solidFill>
              </a:rPr>
              <a:t>need </a:t>
            </a:r>
            <a:r>
              <a:rPr lang="en-US" dirty="0" err="1">
                <a:solidFill>
                  <a:schemeClr val="tx2"/>
                </a:solidFill>
              </a:rPr>
              <a:t>pericardiocentesis</a:t>
            </a:r>
            <a:r>
              <a:rPr lang="en-US" dirty="0">
                <a:solidFill>
                  <a:schemeClr val="tx2"/>
                </a:solidFill>
              </a:rPr>
              <a:t> or </a:t>
            </a:r>
            <a:r>
              <a:rPr lang="en-US" dirty="0" err="1">
                <a:solidFill>
                  <a:schemeClr val="tx2"/>
                </a:solidFill>
              </a:rPr>
              <a:t>pleuracentesis</a:t>
            </a:r>
            <a:r>
              <a:rPr lang="en-US" dirty="0">
                <a:solidFill>
                  <a:schemeClr val="tx2"/>
                </a:solidFill>
              </a:rPr>
              <a:t> to </a:t>
            </a:r>
            <a:r>
              <a:rPr lang="en-US" dirty="0" smtClean="0">
                <a:solidFill>
                  <a:schemeClr val="tx2"/>
                </a:solidFill>
              </a:rPr>
              <a:t>remove</a:t>
            </a:r>
            <a:r>
              <a:rPr lang="ro-RO" dirty="0" smtClean="0">
                <a:solidFill>
                  <a:schemeClr val="tx2"/>
                </a:solidFill>
              </a:rPr>
              <a:t> </a:t>
            </a:r>
            <a:r>
              <a:rPr lang="en-US" dirty="0" smtClean="0">
                <a:solidFill>
                  <a:schemeClr val="tx2"/>
                </a:solidFill>
              </a:rPr>
              <a:t>the </a:t>
            </a:r>
            <a:r>
              <a:rPr lang="en-US" dirty="0">
                <a:solidFill>
                  <a:schemeClr val="tx2"/>
                </a:solidFill>
              </a:rPr>
              <a:t>pleural or pericardial effusion</a:t>
            </a:r>
            <a:r>
              <a:rPr lang="en-US" dirty="0" smtClean="0">
                <a:solidFill>
                  <a:schemeClr val="tx2"/>
                </a:solidFill>
              </a:rPr>
              <a:t>. </a:t>
            </a:r>
            <a:endParaRPr lang="ro-RO" dirty="0" smtClean="0">
              <a:solidFill>
                <a:schemeClr val="tx2"/>
              </a:solidFill>
            </a:endParaRPr>
          </a:p>
          <a:p>
            <a:r>
              <a:rPr lang="en-US" dirty="0" smtClean="0">
                <a:solidFill>
                  <a:schemeClr val="tx2"/>
                </a:solidFill>
              </a:rPr>
              <a:t>Arrhythmias</a:t>
            </a:r>
            <a:r>
              <a:rPr lang="ro-RO" dirty="0" smtClean="0">
                <a:solidFill>
                  <a:schemeClr val="tx2"/>
                </a:solidFill>
              </a:rPr>
              <a:t> </a:t>
            </a:r>
            <a:r>
              <a:rPr lang="en-US" dirty="0" smtClean="0">
                <a:solidFill>
                  <a:schemeClr val="tx2"/>
                </a:solidFill>
              </a:rPr>
              <a:t>should </a:t>
            </a:r>
            <a:r>
              <a:rPr lang="en-US" dirty="0">
                <a:solidFill>
                  <a:schemeClr val="tx2"/>
                </a:solidFill>
              </a:rPr>
              <a:t>be evaluated and treated based </a:t>
            </a:r>
            <a:r>
              <a:rPr lang="en-US" dirty="0" smtClean="0">
                <a:solidFill>
                  <a:schemeClr val="tx2"/>
                </a:solidFill>
              </a:rPr>
              <a:t>on</a:t>
            </a:r>
            <a:r>
              <a:rPr lang="ro-RO" dirty="0" smtClean="0">
                <a:solidFill>
                  <a:schemeClr val="tx2"/>
                </a:solidFill>
              </a:rPr>
              <a:t> </a:t>
            </a:r>
            <a:r>
              <a:rPr lang="en-US" dirty="0" smtClean="0">
                <a:solidFill>
                  <a:schemeClr val="tx2"/>
                </a:solidFill>
              </a:rPr>
              <a:t>the </a:t>
            </a:r>
            <a:r>
              <a:rPr lang="en-US" dirty="0">
                <a:solidFill>
                  <a:schemeClr val="tx2"/>
                </a:solidFill>
              </a:rPr>
              <a:t>seriousness of the clinical signs and symptoms</a:t>
            </a:r>
            <a:r>
              <a:rPr lang="en-US" dirty="0" smtClean="0">
                <a:solidFill>
                  <a:schemeClr val="tx2"/>
                </a:solidFill>
              </a:rPr>
              <a:t>,</a:t>
            </a:r>
            <a:r>
              <a:rPr lang="ro-RO" dirty="0" smtClean="0">
                <a:solidFill>
                  <a:schemeClr val="tx2"/>
                </a:solidFill>
              </a:rPr>
              <a:t> </a:t>
            </a:r>
            <a:r>
              <a:rPr lang="en-US" dirty="0" smtClean="0">
                <a:solidFill>
                  <a:schemeClr val="tx2"/>
                </a:solidFill>
              </a:rPr>
              <a:t>using </a:t>
            </a:r>
            <a:r>
              <a:rPr lang="en-US" dirty="0">
                <a:solidFill>
                  <a:schemeClr val="tx2"/>
                </a:solidFill>
              </a:rPr>
              <a:t>institutional or </a:t>
            </a:r>
            <a:r>
              <a:rPr lang="en-US" dirty="0" smtClean="0">
                <a:solidFill>
                  <a:schemeClr val="tx2"/>
                </a:solidFill>
              </a:rPr>
              <a:t>published </a:t>
            </a:r>
            <a:r>
              <a:rPr lang="en-US" dirty="0">
                <a:solidFill>
                  <a:schemeClr val="tx2"/>
                </a:solidFill>
              </a:rPr>
              <a:t>guidelines.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8" name="Rectangle 7"/>
          <p:cNvSpPr/>
          <p:nvPr/>
        </p:nvSpPr>
        <p:spPr>
          <a:xfrm>
            <a:off x="238125" y="4779007"/>
            <a:ext cx="2505814" cy="246221"/>
          </a:xfrm>
          <a:prstGeom prst="rect">
            <a:avLst/>
          </a:prstGeom>
        </p:spPr>
        <p:txBody>
          <a:bodyPr wrap="none">
            <a:spAutoFit/>
          </a:bodyPr>
          <a:lstStyle/>
          <a:p>
            <a:r>
              <a:rPr lang="ro-RO" sz="1000" dirty="0" smtClean="0"/>
              <a:t>Pai V., </a:t>
            </a:r>
            <a:r>
              <a:rPr lang="en-US" sz="1000" dirty="0" smtClean="0"/>
              <a:t>Drug </a:t>
            </a:r>
            <a:r>
              <a:rPr lang="en-US" sz="1000" dirty="0"/>
              <a:t>Safety 2000 Apr; 22 (4): 263-302</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270" y="115529"/>
            <a:ext cx="5181600" cy="102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45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14338" name="Picture 2" descr="C:\Users\lazarmi5\AppData\Local\Microsoft\Windows\Temporary Internet Files\Content.Outlook\RIXZASIX\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42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5936"/>
            <a:ext cx="7391400" cy="415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77000" y="272374"/>
            <a:ext cx="2113592" cy="369332"/>
          </a:xfrm>
          <a:prstGeom prst="rect">
            <a:avLst/>
          </a:prstGeom>
        </p:spPr>
        <p:txBody>
          <a:bodyPr wrap="none">
            <a:spAutoFit/>
          </a:bodyPr>
          <a:lstStyle/>
          <a:p>
            <a:r>
              <a:rPr lang="en-US" altLang="en-US" b="1" i="1" dirty="0" smtClean="0">
                <a:hlinkClick r:id="rId5"/>
              </a:rPr>
              <a:t>pv.ro@sandoz.com</a:t>
            </a:r>
            <a:r>
              <a:rPr lang="en-US" altLang="en-US" b="1" i="1" dirty="0" smtClean="0"/>
              <a:t> </a:t>
            </a:r>
            <a:endParaRPr lang="en-US" dirty="0"/>
          </a:p>
        </p:txBody>
      </p:sp>
    </p:spTree>
    <p:extLst>
      <p:ext uri="{BB962C8B-B14F-4D97-AF65-F5344CB8AC3E}">
        <p14:creationId xmlns:p14="http://schemas.microsoft.com/office/powerpoint/2010/main" val="1680029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2910" y="2114550"/>
            <a:ext cx="5563739" cy="830997"/>
          </a:xfrm>
          <a:prstGeom prst="rect">
            <a:avLst/>
          </a:prstGeom>
          <a:noFill/>
        </p:spPr>
        <p:txBody>
          <a:bodyPr wrap="square" rtlCol="0">
            <a:spAutoFit/>
          </a:bodyPr>
          <a:lstStyle/>
          <a:p>
            <a:pPr algn="ctr"/>
            <a:r>
              <a:rPr lang="en-US" sz="4800" b="1" dirty="0" err="1" smtClean="0">
                <a:solidFill>
                  <a:srgbClr val="C00000"/>
                </a:solidFill>
              </a:rPr>
              <a:t>Multumesc</a:t>
            </a:r>
            <a:endParaRPr lang="en-US" sz="4800" b="1" dirty="0">
              <a:solidFill>
                <a:srgbClr val="C00000"/>
              </a:solidFill>
            </a:endParaRPr>
          </a:p>
        </p:txBody>
      </p:sp>
      <p:sp>
        <p:nvSpPr>
          <p:cNvPr id="6" name="Rectangle 5"/>
          <p:cNvSpPr/>
          <p:nvPr/>
        </p:nvSpPr>
        <p:spPr>
          <a:xfrm>
            <a:off x="150124" y="3562350"/>
            <a:ext cx="2593075" cy="1323439"/>
          </a:xfrm>
          <a:prstGeom prst="rect">
            <a:avLst/>
          </a:prstGeom>
        </p:spPr>
        <p:txBody>
          <a:bodyPr wrap="square">
            <a:spAutoFit/>
          </a:bodyPr>
          <a:lstStyle/>
          <a:p>
            <a:pPr>
              <a:spcBef>
                <a:spcPct val="0"/>
              </a:spcBef>
            </a:pPr>
            <a:r>
              <a:rPr lang="en-US" altLang="en-US" sz="1000" b="1" i="1" dirty="0"/>
              <a:t>Sandoz Pharma Services S.R.L.</a:t>
            </a:r>
          </a:p>
          <a:p>
            <a:pPr>
              <a:spcBef>
                <a:spcPct val="0"/>
              </a:spcBef>
            </a:pPr>
            <a:r>
              <a:rPr lang="en-US" altLang="en-US" sz="1000" b="1" i="1" dirty="0" err="1"/>
              <a:t>Calea</a:t>
            </a:r>
            <a:r>
              <a:rPr lang="en-US" altLang="en-US" sz="1000" b="1" i="1" dirty="0"/>
              <a:t> </a:t>
            </a:r>
            <a:r>
              <a:rPr lang="en-US" altLang="en-US" sz="1000" b="1" i="1" dirty="0" err="1"/>
              <a:t>Floreasca</a:t>
            </a:r>
            <a:r>
              <a:rPr lang="en-US" altLang="en-US" sz="1000" b="1" i="1" dirty="0"/>
              <a:t> nr.169A, </a:t>
            </a:r>
            <a:r>
              <a:rPr lang="en-US" altLang="en-US" sz="1000" b="1" i="1" dirty="0" err="1"/>
              <a:t>Cladirea</a:t>
            </a:r>
            <a:r>
              <a:rPr lang="en-US" altLang="en-US" sz="1000" b="1" i="1" dirty="0"/>
              <a:t> A, </a:t>
            </a:r>
            <a:r>
              <a:rPr lang="en-US" altLang="en-US" sz="1000" b="1" i="1" dirty="0" err="1"/>
              <a:t>etaj</a:t>
            </a:r>
            <a:r>
              <a:rPr lang="en-US" altLang="en-US" sz="1000" b="1" i="1" dirty="0"/>
              <a:t> 1</a:t>
            </a:r>
          </a:p>
          <a:p>
            <a:pPr>
              <a:spcBef>
                <a:spcPct val="0"/>
              </a:spcBef>
            </a:pPr>
            <a:r>
              <a:rPr lang="en-US" altLang="en-US" sz="1000" b="1" i="1" dirty="0"/>
              <a:t>Sector 1, </a:t>
            </a:r>
            <a:r>
              <a:rPr lang="en-US" altLang="en-US" sz="1000" b="1" i="1" dirty="0" err="1"/>
              <a:t>Bucuresti</a:t>
            </a:r>
            <a:r>
              <a:rPr lang="en-US" altLang="en-US" sz="1000" b="1" i="1" dirty="0"/>
              <a:t>, Romania</a:t>
            </a:r>
          </a:p>
          <a:p>
            <a:pPr>
              <a:spcBef>
                <a:spcPct val="0"/>
              </a:spcBef>
            </a:pPr>
            <a:r>
              <a:rPr lang="en-US" altLang="en-US" sz="1000" b="1" i="1" dirty="0" err="1"/>
              <a:t>Telefon</a:t>
            </a:r>
            <a:r>
              <a:rPr lang="en-US" altLang="en-US" sz="1000" b="1" i="1" dirty="0"/>
              <a:t>: 021.407.5160; Fax: 021.407.5161</a:t>
            </a:r>
          </a:p>
          <a:p>
            <a:pPr>
              <a:spcBef>
                <a:spcPct val="0"/>
              </a:spcBef>
            </a:pPr>
            <a:r>
              <a:rPr lang="en-US" altLang="en-US" sz="1000" b="1" i="1" dirty="0"/>
              <a:t>e-mail: </a:t>
            </a:r>
            <a:r>
              <a:rPr lang="en-US" altLang="en-US" sz="1000" b="1" i="1" dirty="0" smtClean="0">
                <a:hlinkClick r:id="rId3"/>
              </a:rPr>
              <a:t>pv.ro@sandoz.com</a:t>
            </a:r>
            <a:r>
              <a:rPr lang="en-US" altLang="en-US" sz="1000" b="1" i="1" dirty="0" smtClean="0"/>
              <a:t>, </a:t>
            </a:r>
            <a:r>
              <a:rPr lang="en-US" altLang="en-US" sz="1000" b="1" i="1" dirty="0" smtClean="0">
                <a:hlinkClick r:id="rId4"/>
              </a:rPr>
              <a:t>medical.ro@sandoz.com</a:t>
            </a:r>
            <a:r>
              <a:rPr lang="en-US" altLang="en-US" sz="1000" b="1" i="1" dirty="0" smtClean="0"/>
              <a:t> </a:t>
            </a:r>
            <a:endParaRPr lang="en-US" altLang="en-US" sz="1000" b="1" i="1" dirty="0"/>
          </a:p>
          <a:p>
            <a:pPr>
              <a:spcBef>
                <a:spcPct val="0"/>
              </a:spcBef>
            </a:pPr>
            <a:r>
              <a:rPr lang="en-US" altLang="en-US" sz="1000" b="1" i="1" dirty="0">
                <a:hlinkClick r:id="rId5"/>
              </a:rPr>
              <a:t>http://www.sandoz.com</a:t>
            </a:r>
            <a:endParaRPr lang="en-US" altLang="en-US" sz="1000" b="1" i="1" dirty="0"/>
          </a:p>
          <a:p>
            <a:pPr>
              <a:spcBef>
                <a:spcPct val="0"/>
              </a:spcBef>
            </a:pPr>
            <a:endParaRPr lang="en-US" altLang="en-US" sz="1000" dirty="0"/>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8818" y="133350"/>
            <a:ext cx="118941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96419" y="3237694"/>
            <a:ext cx="3606565" cy="1107996"/>
          </a:xfrm>
          <a:prstGeom prst="rect">
            <a:avLst/>
          </a:prstGeom>
          <a:noFill/>
        </p:spPr>
        <p:txBody>
          <a:bodyPr wrap="none" rtlCol="0">
            <a:spAutoFit/>
          </a:bodyPr>
          <a:lstStyle/>
          <a:p>
            <a:pPr algn="ctr"/>
            <a:r>
              <a:rPr lang="en-US" sz="2400" dirty="0" smtClean="0">
                <a:hlinkClick r:id="rId7"/>
              </a:rPr>
              <a:t>mihaela.lazar@sandoz.com</a:t>
            </a:r>
            <a:endParaRPr lang="en-US" sz="2400" dirty="0" smtClean="0"/>
          </a:p>
          <a:p>
            <a:pPr algn="ctr"/>
            <a:r>
              <a:rPr lang="en-US" sz="2400" dirty="0" smtClean="0"/>
              <a:t>0737730162</a:t>
            </a:r>
          </a:p>
          <a:p>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3720974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6" name="Picture 2" descr="C:\Users\lazarmi5\AppData\Local\Microsoft\Windows\Temporary Internet Files\Content.Outlook\RIXZASIX\K9V17N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070" y="209550"/>
            <a:ext cx="2422462" cy="18139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70" y="1276350"/>
            <a:ext cx="5904758" cy="332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312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76200" y="2038350"/>
            <a:ext cx="8839200" cy="2492990"/>
          </a:xfrm>
          <a:prstGeom prst="rect">
            <a:avLst/>
          </a:prstGeom>
        </p:spPr>
        <p:txBody>
          <a:bodyPr wrap="square">
            <a:spAutoFit/>
          </a:bodyPr>
          <a:lstStyle/>
          <a:p>
            <a:pPr algn="ctr"/>
            <a:r>
              <a:rPr lang="en-US" sz="4800" b="1" dirty="0" smtClean="0">
                <a:solidFill>
                  <a:schemeClr val="tx2"/>
                </a:solidFill>
              </a:rPr>
              <a:t>CITOZINARABINOZID </a:t>
            </a:r>
            <a:r>
              <a:rPr lang="en-US" sz="4800" b="1" dirty="0">
                <a:solidFill>
                  <a:schemeClr val="tx2"/>
                </a:solidFill>
              </a:rPr>
              <a:t>(</a:t>
            </a:r>
            <a:r>
              <a:rPr lang="en-US" sz="4800" b="1" dirty="0" err="1">
                <a:solidFill>
                  <a:schemeClr val="tx2"/>
                </a:solidFill>
              </a:rPr>
              <a:t>Citarabina</a:t>
            </a:r>
            <a:r>
              <a:rPr lang="en-US" sz="4800" b="1" dirty="0">
                <a:solidFill>
                  <a:schemeClr val="tx2"/>
                </a:solidFill>
              </a:rPr>
              <a:t>) </a:t>
            </a:r>
            <a:endParaRPr lang="en-US" sz="4800" b="1" dirty="0" smtClean="0">
              <a:solidFill>
                <a:schemeClr val="tx2"/>
              </a:solidFill>
            </a:endParaRPr>
          </a:p>
          <a:p>
            <a:pPr algn="ctr"/>
            <a:r>
              <a:rPr lang="en-US" sz="3600" b="1" dirty="0" err="1" smtClean="0">
                <a:solidFill>
                  <a:schemeClr val="tx2"/>
                </a:solidFill>
              </a:rPr>
              <a:t>Neurotoxicitatea</a:t>
            </a:r>
            <a:r>
              <a:rPr lang="en-US" sz="3600" b="1" dirty="0" smtClean="0">
                <a:solidFill>
                  <a:schemeClr val="tx2"/>
                </a:solidFill>
              </a:rPr>
              <a:t> </a:t>
            </a:r>
            <a:r>
              <a:rPr lang="en-US" sz="3600" b="1" dirty="0" err="1">
                <a:solidFill>
                  <a:schemeClr val="tx2"/>
                </a:solidFill>
              </a:rPr>
              <a:t>si</a:t>
            </a:r>
            <a:r>
              <a:rPr lang="en-US" sz="3600" b="1" dirty="0">
                <a:solidFill>
                  <a:schemeClr val="tx2"/>
                </a:solidFill>
              </a:rPr>
              <a:t>  </a:t>
            </a:r>
            <a:r>
              <a:rPr lang="en-US" sz="3600" b="1" dirty="0" err="1">
                <a:solidFill>
                  <a:schemeClr val="tx2"/>
                </a:solidFill>
              </a:rPr>
              <a:t>Cardiotoxicitatea</a:t>
            </a:r>
            <a:r>
              <a:rPr lang="en-US" sz="3600" b="1" dirty="0">
                <a:solidFill>
                  <a:schemeClr val="tx2"/>
                </a:solidFill>
              </a:rPr>
              <a:t> </a:t>
            </a:r>
            <a:endParaRPr lang="en-US" sz="3600" b="1" dirty="0" smtClean="0">
              <a:solidFill>
                <a:schemeClr val="tx2"/>
              </a:solidFill>
            </a:endParaRPr>
          </a:p>
          <a:p>
            <a:pPr marL="342900" indent="-342900">
              <a:buFontTx/>
              <a:buAutoNum type="arabicPeriod"/>
            </a:pPr>
            <a:endParaRPr lang="en-US" sz="2400" dirty="0">
              <a:solidFill>
                <a:schemeClr val="tx2"/>
              </a:solidFill>
            </a:endParaRPr>
          </a:p>
          <a:p>
            <a:pPr marL="342900" indent="-342900">
              <a:buAutoNum type="arabicPeriod"/>
            </a:pPr>
            <a:endParaRPr lang="en-US" sz="2400" b="1" dirty="0"/>
          </a:p>
          <a:p>
            <a:pPr marL="342900" indent="-342900">
              <a:buAutoNum type="arabicPeriod"/>
            </a:pPr>
            <a:endParaRPr lang="en-US" sz="24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1026" name="Picture 2" descr="C:\Users\lazarmi5\AppData\Local\Microsoft\Windows\Temporary Internet Files\Content.Outlook\RIXZASIX\cytarabine-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748" y="282534"/>
            <a:ext cx="1747652" cy="174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5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49431" y="1209080"/>
            <a:ext cx="8839200" cy="3293209"/>
          </a:xfrm>
          <a:prstGeom prst="rect">
            <a:avLst/>
          </a:prstGeom>
        </p:spPr>
        <p:txBody>
          <a:bodyPr wrap="square">
            <a:spAutoFit/>
          </a:bodyPr>
          <a:lstStyle/>
          <a:p>
            <a:r>
              <a:rPr lang="en-US" sz="2000" dirty="0" err="1" smtClean="0">
                <a:solidFill>
                  <a:schemeClr val="tx2"/>
                </a:solidFill>
              </a:rPr>
              <a:t>Citarabina</a:t>
            </a:r>
            <a:r>
              <a:rPr lang="en-US" sz="2000" dirty="0" smtClean="0">
                <a:solidFill>
                  <a:schemeClr val="tx2"/>
                </a:solidFill>
              </a:rPr>
              <a:t> </a:t>
            </a:r>
            <a:r>
              <a:rPr lang="en-US" sz="2000" dirty="0" err="1" smtClean="0">
                <a:solidFill>
                  <a:schemeClr val="tx2"/>
                </a:solidFill>
              </a:rPr>
              <a:t>este</a:t>
            </a:r>
            <a:r>
              <a:rPr lang="en-US" sz="2000" dirty="0" smtClean="0">
                <a:solidFill>
                  <a:schemeClr val="tx2"/>
                </a:solidFill>
              </a:rPr>
              <a:t> </a:t>
            </a:r>
            <a:r>
              <a:rPr lang="en-US" sz="2000" dirty="0" err="1" smtClean="0">
                <a:solidFill>
                  <a:schemeClr val="tx2"/>
                </a:solidFill>
              </a:rPr>
              <a:t>indicat</a:t>
            </a:r>
            <a:r>
              <a:rPr lang="ro-RO" sz="2000" dirty="0" smtClean="0">
                <a:solidFill>
                  <a:schemeClr val="tx2"/>
                </a:solidFill>
              </a:rPr>
              <a:t>ă</a:t>
            </a:r>
            <a:r>
              <a:rPr lang="en-US" sz="2000" dirty="0" smtClean="0">
                <a:solidFill>
                  <a:schemeClr val="tx2"/>
                </a:solidFill>
              </a:rPr>
              <a:t> </a:t>
            </a:r>
            <a:r>
              <a:rPr lang="ro-RO" sz="2000" dirty="0">
                <a:solidFill>
                  <a:schemeClr val="tx2"/>
                </a:solidFill>
              </a:rPr>
              <a:t>î</a:t>
            </a:r>
            <a:r>
              <a:rPr lang="en-US" sz="2000" dirty="0" smtClean="0">
                <a:solidFill>
                  <a:schemeClr val="tx2"/>
                </a:solidFill>
              </a:rPr>
              <a:t>n </a:t>
            </a:r>
            <a:r>
              <a:rPr lang="en-US" sz="2000" dirty="0" err="1" smtClean="0">
                <a:solidFill>
                  <a:schemeClr val="tx2"/>
                </a:solidFill>
              </a:rPr>
              <a:t>monoterapie</a:t>
            </a:r>
            <a:r>
              <a:rPr lang="en-US" sz="2000" dirty="0" smtClean="0">
                <a:solidFill>
                  <a:schemeClr val="tx2"/>
                </a:solidFill>
              </a:rPr>
              <a:t> </a:t>
            </a:r>
            <a:r>
              <a:rPr lang="en-US" sz="2000" dirty="0" err="1" smtClean="0">
                <a:solidFill>
                  <a:schemeClr val="tx2"/>
                </a:solidFill>
              </a:rPr>
              <a:t>sau</a:t>
            </a:r>
            <a:r>
              <a:rPr lang="en-US" sz="2000" dirty="0" smtClean="0">
                <a:solidFill>
                  <a:schemeClr val="tx2"/>
                </a:solidFill>
              </a:rPr>
              <a:t> </a:t>
            </a:r>
            <a:r>
              <a:rPr lang="ro-RO" sz="2000" dirty="0" smtClean="0">
                <a:solidFill>
                  <a:schemeClr val="tx2"/>
                </a:solidFill>
              </a:rPr>
              <a:t>î</a:t>
            </a:r>
            <a:r>
              <a:rPr lang="en-US" sz="2000" dirty="0" smtClean="0">
                <a:solidFill>
                  <a:schemeClr val="tx2"/>
                </a:solidFill>
              </a:rPr>
              <a:t>n </a:t>
            </a:r>
            <a:r>
              <a:rPr lang="en-US" sz="2000" dirty="0" err="1" smtClean="0">
                <a:solidFill>
                  <a:schemeClr val="tx2"/>
                </a:solidFill>
              </a:rPr>
              <a:t>asociere</a:t>
            </a:r>
            <a:r>
              <a:rPr lang="en-US" sz="2000" dirty="0" smtClean="0">
                <a:solidFill>
                  <a:schemeClr val="tx2"/>
                </a:solidFill>
              </a:rPr>
              <a:t> cu </a:t>
            </a:r>
            <a:r>
              <a:rPr lang="en-US" sz="2000" dirty="0" err="1" smtClean="0">
                <a:solidFill>
                  <a:schemeClr val="tx2"/>
                </a:solidFill>
              </a:rPr>
              <a:t>alte</a:t>
            </a:r>
            <a:r>
              <a:rPr lang="en-US" sz="2000" dirty="0" smtClean="0">
                <a:solidFill>
                  <a:schemeClr val="tx2"/>
                </a:solidFill>
              </a:rPr>
              <a:t> </a:t>
            </a:r>
            <a:r>
              <a:rPr lang="en-US" sz="2000" dirty="0" err="1" smtClean="0">
                <a:solidFill>
                  <a:schemeClr val="tx2"/>
                </a:solidFill>
              </a:rPr>
              <a:t>chimioterapice</a:t>
            </a:r>
            <a:r>
              <a:rPr lang="en-US" sz="2000" dirty="0" smtClean="0">
                <a:solidFill>
                  <a:schemeClr val="tx2"/>
                </a:solidFill>
              </a:rPr>
              <a:t> la </a:t>
            </a:r>
            <a:r>
              <a:rPr lang="en-US" sz="2000" dirty="0" err="1" smtClean="0">
                <a:solidFill>
                  <a:schemeClr val="tx2"/>
                </a:solidFill>
              </a:rPr>
              <a:t>adul</a:t>
            </a:r>
            <a:r>
              <a:rPr lang="ro-RO" sz="2000" dirty="0" smtClean="0">
                <a:solidFill>
                  <a:schemeClr val="tx2"/>
                </a:solidFill>
              </a:rPr>
              <a:t>ț</a:t>
            </a:r>
            <a:r>
              <a:rPr lang="en-US" sz="2000" dirty="0" err="1" smtClean="0">
                <a:solidFill>
                  <a:schemeClr val="tx2"/>
                </a:solidFill>
              </a:rPr>
              <a:t>i</a:t>
            </a:r>
            <a:r>
              <a:rPr lang="en-US" sz="2000" dirty="0" smtClean="0">
                <a:solidFill>
                  <a:schemeClr val="tx2"/>
                </a:solidFill>
              </a:rPr>
              <a:t> </a:t>
            </a:r>
            <a:r>
              <a:rPr lang="ro-RO" sz="2000" dirty="0" err="1">
                <a:solidFill>
                  <a:schemeClr val="tx2"/>
                </a:solidFill>
              </a:rPr>
              <a:t>ș</a:t>
            </a:r>
            <a:r>
              <a:rPr lang="en-US" sz="2000" dirty="0" err="1" smtClean="0">
                <a:solidFill>
                  <a:schemeClr val="tx2"/>
                </a:solidFill>
              </a:rPr>
              <a:t>i</a:t>
            </a:r>
            <a:r>
              <a:rPr lang="en-US" sz="2000" dirty="0" smtClean="0">
                <a:solidFill>
                  <a:schemeClr val="tx2"/>
                </a:solidFill>
              </a:rPr>
              <a:t> </a:t>
            </a:r>
            <a:r>
              <a:rPr lang="en-US" sz="2000" dirty="0" err="1" smtClean="0">
                <a:solidFill>
                  <a:schemeClr val="tx2"/>
                </a:solidFill>
              </a:rPr>
              <a:t>copii</a:t>
            </a:r>
            <a:r>
              <a:rPr lang="en-US" sz="2000" dirty="0" smtClean="0">
                <a:solidFill>
                  <a:schemeClr val="tx2"/>
                </a:solidFill>
              </a:rPr>
              <a:t> cu:</a:t>
            </a:r>
          </a:p>
          <a:p>
            <a:pPr marL="285750" indent="-285750">
              <a:buFontTx/>
              <a:buChar char="-"/>
            </a:pPr>
            <a:r>
              <a:rPr lang="en-US" sz="2000" b="1" dirty="0" err="1" smtClean="0">
                <a:solidFill>
                  <a:schemeClr val="tx2"/>
                </a:solidFill>
              </a:rPr>
              <a:t>Leucemie</a:t>
            </a:r>
            <a:r>
              <a:rPr lang="en-US" sz="2000" b="1" dirty="0" smtClean="0">
                <a:solidFill>
                  <a:schemeClr val="tx2"/>
                </a:solidFill>
              </a:rPr>
              <a:t> </a:t>
            </a:r>
            <a:r>
              <a:rPr lang="en-US" sz="2000" b="1" dirty="0" err="1" smtClean="0">
                <a:solidFill>
                  <a:schemeClr val="tx2"/>
                </a:solidFill>
              </a:rPr>
              <a:t>mieloid</a:t>
            </a:r>
            <a:r>
              <a:rPr lang="ro-RO" sz="2000" b="1" dirty="0" smtClean="0">
                <a:solidFill>
                  <a:schemeClr val="tx2"/>
                </a:solidFill>
              </a:rPr>
              <a:t>ă</a:t>
            </a:r>
            <a:r>
              <a:rPr lang="en-US" sz="2000" b="1" dirty="0" smtClean="0">
                <a:solidFill>
                  <a:schemeClr val="tx2"/>
                </a:solidFill>
              </a:rPr>
              <a:t> </a:t>
            </a:r>
            <a:r>
              <a:rPr lang="en-US" sz="2000" b="1" dirty="0" err="1" smtClean="0">
                <a:solidFill>
                  <a:schemeClr val="tx2"/>
                </a:solidFill>
              </a:rPr>
              <a:t>acut</a:t>
            </a:r>
            <a:r>
              <a:rPr lang="ro-RO" sz="2000" b="1" dirty="0" smtClean="0">
                <a:solidFill>
                  <a:schemeClr val="tx2"/>
                </a:solidFill>
              </a:rPr>
              <a:t>ă</a:t>
            </a:r>
            <a:r>
              <a:rPr lang="en-US" sz="2000" b="1" dirty="0" smtClean="0">
                <a:solidFill>
                  <a:schemeClr val="tx2"/>
                </a:solidFill>
              </a:rPr>
              <a:t> (LMA)</a:t>
            </a:r>
          </a:p>
          <a:p>
            <a:pPr marL="285750" indent="-285750">
              <a:buFontTx/>
              <a:buChar char="-"/>
            </a:pPr>
            <a:r>
              <a:rPr lang="en-US" sz="2000" b="1" dirty="0" err="1" smtClean="0">
                <a:solidFill>
                  <a:schemeClr val="tx2"/>
                </a:solidFill>
              </a:rPr>
              <a:t>Leucemie</a:t>
            </a:r>
            <a:r>
              <a:rPr lang="en-US" sz="2000" b="1" dirty="0" smtClean="0">
                <a:solidFill>
                  <a:schemeClr val="tx2"/>
                </a:solidFill>
              </a:rPr>
              <a:t> </a:t>
            </a:r>
            <a:r>
              <a:rPr lang="en-US" sz="2000" b="1" dirty="0" err="1" smtClean="0">
                <a:solidFill>
                  <a:schemeClr val="tx2"/>
                </a:solidFill>
              </a:rPr>
              <a:t>limfoblastic</a:t>
            </a:r>
            <a:r>
              <a:rPr lang="ro-RO" sz="2000" b="1" dirty="0" smtClean="0">
                <a:solidFill>
                  <a:schemeClr val="tx2"/>
                </a:solidFill>
              </a:rPr>
              <a:t>ă</a:t>
            </a:r>
            <a:r>
              <a:rPr lang="en-US" sz="2000" b="1" dirty="0" smtClean="0">
                <a:solidFill>
                  <a:schemeClr val="tx2"/>
                </a:solidFill>
              </a:rPr>
              <a:t> </a:t>
            </a:r>
            <a:r>
              <a:rPr lang="en-US" sz="2000" b="1" dirty="0" err="1" smtClean="0">
                <a:solidFill>
                  <a:schemeClr val="tx2"/>
                </a:solidFill>
              </a:rPr>
              <a:t>acut</a:t>
            </a:r>
            <a:r>
              <a:rPr lang="ro-RO" sz="2000" b="1" dirty="0" smtClean="0">
                <a:solidFill>
                  <a:schemeClr val="tx2"/>
                </a:solidFill>
              </a:rPr>
              <a:t>ă</a:t>
            </a:r>
            <a:r>
              <a:rPr lang="en-US" sz="2000" b="1" dirty="0" smtClean="0">
                <a:solidFill>
                  <a:schemeClr val="tx2"/>
                </a:solidFill>
              </a:rPr>
              <a:t> (LLA)</a:t>
            </a:r>
          </a:p>
          <a:p>
            <a:pPr marL="285750" indent="-285750">
              <a:buFontTx/>
              <a:buChar char="-"/>
            </a:pPr>
            <a:r>
              <a:rPr lang="en-US" sz="2000" b="1" dirty="0" err="1" smtClean="0">
                <a:solidFill>
                  <a:schemeClr val="tx2"/>
                </a:solidFill>
              </a:rPr>
              <a:t>Leucemie</a:t>
            </a:r>
            <a:r>
              <a:rPr lang="en-US" sz="2000" b="1" dirty="0" smtClean="0">
                <a:solidFill>
                  <a:schemeClr val="tx2"/>
                </a:solidFill>
              </a:rPr>
              <a:t> </a:t>
            </a:r>
            <a:r>
              <a:rPr lang="en-US" sz="2000" b="1" dirty="0" err="1" smtClean="0">
                <a:solidFill>
                  <a:schemeClr val="tx2"/>
                </a:solidFill>
              </a:rPr>
              <a:t>mieloid</a:t>
            </a:r>
            <a:r>
              <a:rPr lang="ro-RO" sz="2000" b="1" dirty="0" smtClean="0">
                <a:solidFill>
                  <a:schemeClr val="tx2"/>
                </a:solidFill>
              </a:rPr>
              <a:t>ă</a:t>
            </a:r>
            <a:r>
              <a:rPr lang="en-US" sz="2000" b="1" dirty="0" smtClean="0">
                <a:solidFill>
                  <a:schemeClr val="tx2"/>
                </a:solidFill>
              </a:rPr>
              <a:t> </a:t>
            </a:r>
            <a:r>
              <a:rPr lang="en-US" sz="2000" b="1" dirty="0" err="1" smtClean="0">
                <a:solidFill>
                  <a:schemeClr val="tx2"/>
                </a:solidFill>
              </a:rPr>
              <a:t>cronic</a:t>
            </a:r>
            <a:r>
              <a:rPr lang="ro-RO" sz="2000" b="1" dirty="0" smtClean="0">
                <a:solidFill>
                  <a:schemeClr val="tx2"/>
                </a:solidFill>
              </a:rPr>
              <a:t>ă</a:t>
            </a:r>
            <a:r>
              <a:rPr lang="en-US" sz="2000" b="1" dirty="0" smtClean="0">
                <a:solidFill>
                  <a:schemeClr val="tx2"/>
                </a:solidFill>
              </a:rPr>
              <a:t> (LMC)</a:t>
            </a:r>
          </a:p>
          <a:p>
            <a:pPr marL="285750" indent="-285750">
              <a:buFontTx/>
              <a:buChar char="-"/>
            </a:pPr>
            <a:r>
              <a:rPr lang="en-US" sz="2000" b="1" dirty="0" err="1" smtClean="0">
                <a:solidFill>
                  <a:schemeClr val="tx2"/>
                </a:solidFill>
              </a:rPr>
              <a:t>Limfoame</a:t>
            </a:r>
            <a:r>
              <a:rPr lang="en-US" sz="2000" b="1" dirty="0" smtClean="0">
                <a:solidFill>
                  <a:schemeClr val="tx2"/>
                </a:solidFill>
              </a:rPr>
              <a:t> non-</a:t>
            </a:r>
            <a:r>
              <a:rPr lang="en-US" sz="2000" b="1" dirty="0" err="1" smtClean="0">
                <a:solidFill>
                  <a:schemeClr val="tx2"/>
                </a:solidFill>
              </a:rPr>
              <a:t>Hodgkiene</a:t>
            </a:r>
            <a:r>
              <a:rPr lang="en-US" sz="2000" b="1" dirty="0" smtClean="0">
                <a:solidFill>
                  <a:schemeClr val="tx2"/>
                </a:solidFill>
              </a:rPr>
              <a:t> cu </a:t>
            </a:r>
            <a:r>
              <a:rPr lang="en-US" sz="2000" b="1" dirty="0" err="1" smtClean="0">
                <a:solidFill>
                  <a:schemeClr val="tx2"/>
                </a:solidFill>
              </a:rPr>
              <a:t>evolu</a:t>
            </a:r>
            <a:r>
              <a:rPr lang="ro-RO" sz="2000" b="1" dirty="0" smtClean="0">
                <a:solidFill>
                  <a:schemeClr val="tx2"/>
                </a:solidFill>
              </a:rPr>
              <a:t>ț</a:t>
            </a:r>
            <a:r>
              <a:rPr lang="en-US" sz="2000" b="1" dirty="0" err="1" smtClean="0">
                <a:solidFill>
                  <a:schemeClr val="tx2"/>
                </a:solidFill>
              </a:rPr>
              <a:t>ie</a:t>
            </a:r>
            <a:r>
              <a:rPr lang="en-US" sz="2000" b="1" dirty="0" smtClean="0">
                <a:solidFill>
                  <a:schemeClr val="tx2"/>
                </a:solidFill>
              </a:rPr>
              <a:t> clinic</a:t>
            </a:r>
            <a:r>
              <a:rPr lang="ro-RO" sz="2000" b="1" dirty="0" smtClean="0">
                <a:solidFill>
                  <a:schemeClr val="tx2"/>
                </a:solidFill>
              </a:rPr>
              <a:t>ă</a:t>
            </a:r>
            <a:r>
              <a:rPr lang="en-US" sz="2000" b="1" dirty="0" smtClean="0">
                <a:solidFill>
                  <a:schemeClr val="tx2"/>
                </a:solidFill>
              </a:rPr>
              <a:t> </a:t>
            </a:r>
            <a:r>
              <a:rPr lang="en-US" sz="2000" b="1" dirty="0" err="1" smtClean="0">
                <a:solidFill>
                  <a:schemeClr val="tx2"/>
                </a:solidFill>
              </a:rPr>
              <a:t>intermediar</a:t>
            </a:r>
            <a:r>
              <a:rPr lang="ro-RO" sz="2000" b="1" dirty="0" smtClean="0">
                <a:solidFill>
                  <a:schemeClr val="tx2"/>
                </a:solidFill>
              </a:rPr>
              <a:t>ă</a:t>
            </a:r>
            <a:r>
              <a:rPr lang="en-US" sz="2000" b="1" dirty="0" smtClean="0">
                <a:solidFill>
                  <a:schemeClr val="tx2"/>
                </a:solidFill>
              </a:rPr>
              <a:t> </a:t>
            </a:r>
            <a:r>
              <a:rPr lang="ro-RO" sz="2000" b="1" dirty="0" smtClean="0">
                <a:solidFill>
                  <a:schemeClr val="tx2"/>
                </a:solidFill>
              </a:rPr>
              <a:t>ș</a:t>
            </a:r>
            <a:r>
              <a:rPr lang="en-US" sz="2000" b="1" dirty="0" err="1" smtClean="0">
                <a:solidFill>
                  <a:schemeClr val="tx2"/>
                </a:solidFill>
              </a:rPr>
              <a:t>i</a:t>
            </a:r>
            <a:r>
              <a:rPr lang="en-US" sz="2000" b="1" dirty="0" smtClean="0">
                <a:solidFill>
                  <a:schemeClr val="tx2"/>
                </a:solidFill>
              </a:rPr>
              <a:t> </a:t>
            </a:r>
            <a:r>
              <a:rPr lang="en-US" sz="2000" b="1" dirty="0" err="1" smtClean="0">
                <a:solidFill>
                  <a:schemeClr val="tx2"/>
                </a:solidFill>
              </a:rPr>
              <a:t>limfoame</a:t>
            </a:r>
            <a:r>
              <a:rPr lang="en-US" sz="2000" b="1" dirty="0" smtClean="0">
                <a:solidFill>
                  <a:schemeClr val="tx2"/>
                </a:solidFill>
              </a:rPr>
              <a:t> non-</a:t>
            </a:r>
            <a:r>
              <a:rPr lang="en-US" sz="2000" b="1" dirty="0" err="1" smtClean="0">
                <a:solidFill>
                  <a:schemeClr val="tx2"/>
                </a:solidFill>
              </a:rPr>
              <a:t>Hodgkiniene</a:t>
            </a:r>
            <a:r>
              <a:rPr lang="en-US" sz="2000" b="1" dirty="0" smtClean="0">
                <a:solidFill>
                  <a:schemeClr val="tx2"/>
                </a:solidFill>
              </a:rPr>
              <a:t> cu </a:t>
            </a:r>
            <a:r>
              <a:rPr lang="en-US" sz="2000" b="1" dirty="0" err="1" smtClean="0">
                <a:solidFill>
                  <a:schemeClr val="tx2"/>
                </a:solidFill>
              </a:rPr>
              <a:t>evolu</a:t>
            </a:r>
            <a:r>
              <a:rPr lang="ro-RO" sz="2000" b="1" dirty="0" smtClean="0">
                <a:solidFill>
                  <a:schemeClr val="tx2"/>
                </a:solidFill>
              </a:rPr>
              <a:t>ț</a:t>
            </a:r>
            <a:r>
              <a:rPr lang="en-US" sz="2000" b="1" dirty="0" err="1" smtClean="0">
                <a:solidFill>
                  <a:schemeClr val="tx2"/>
                </a:solidFill>
              </a:rPr>
              <a:t>ie</a:t>
            </a:r>
            <a:r>
              <a:rPr lang="en-US" sz="2000" b="1" dirty="0" smtClean="0">
                <a:solidFill>
                  <a:schemeClr val="tx2"/>
                </a:solidFill>
              </a:rPr>
              <a:t> sever</a:t>
            </a:r>
            <a:r>
              <a:rPr lang="ro-RO" sz="2000" b="1" dirty="0" smtClean="0">
                <a:solidFill>
                  <a:schemeClr val="tx2"/>
                </a:solidFill>
              </a:rPr>
              <a:t>ă</a:t>
            </a:r>
            <a:r>
              <a:rPr lang="en-US" sz="2000" b="1" dirty="0" smtClean="0">
                <a:solidFill>
                  <a:schemeClr val="tx2"/>
                </a:solidFill>
              </a:rPr>
              <a:t> </a:t>
            </a:r>
            <a:r>
              <a:rPr lang="en-US" sz="2000" dirty="0" smtClean="0">
                <a:solidFill>
                  <a:schemeClr val="tx2"/>
                </a:solidFill>
              </a:rPr>
              <a:t>(de </a:t>
            </a:r>
            <a:r>
              <a:rPr lang="en-US" sz="2000" dirty="0" err="1" smtClean="0">
                <a:solidFill>
                  <a:schemeClr val="tx2"/>
                </a:solidFill>
              </a:rPr>
              <a:t>exemplu</a:t>
            </a:r>
            <a:r>
              <a:rPr lang="en-US" sz="2000" dirty="0" smtClean="0">
                <a:solidFill>
                  <a:schemeClr val="tx2"/>
                </a:solidFill>
              </a:rPr>
              <a:t> </a:t>
            </a:r>
            <a:r>
              <a:rPr lang="en-US" sz="2000" dirty="0" err="1" smtClean="0">
                <a:solidFill>
                  <a:schemeClr val="tx2"/>
                </a:solidFill>
              </a:rPr>
              <a:t>limfoame</a:t>
            </a:r>
            <a:r>
              <a:rPr lang="en-US" sz="2000" dirty="0" smtClean="0">
                <a:solidFill>
                  <a:schemeClr val="tx2"/>
                </a:solidFill>
              </a:rPr>
              <a:t> non-</a:t>
            </a:r>
            <a:r>
              <a:rPr lang="en-US" sz="2000" dirty="0" err="1" smtClean="0">
                <a:solidFill>
                  <a:schemeClr val="tx2"/>
                </a:solidFill>
              </a:rPr>
              <a:t>Hodgkiniene</a:t>
            </a:r>
            <a:r>
              <a:rPr lang="en-US" sz="2000" dirty="0" smtClean="0">
                <a:solidFill>
                  <a:schemeClr val="tx2"/>
                </a:solidFill>
              </a:rPr>
              <a:t> </a:t>
            </a:r>
            <a:r>
              <a:rPr lang="en-US" sz="2000" dirty="0" err="1" smtClean="0">
                <a:solidFill>
                  <a:schemeClr val="tx2"/>
                </a:solidFill>
              </a:rPr>
              <a:t>limfoblastice</a:t>
            </a:r>
            <a:r>
              <a:rPr lang="en-US" sz="2000" dirty="0" smtClean="0">
                <a:solidFill>
                  <a:schemeClr val="tx2"/>
                </a:solidFill>
              </a:rPr>
              <a:t> </a:t>
            </a:r>
            <a:r>
              <a:rPr lang="ro-RO" sz="2000" dirty="0" smtClean="0">
                <a:solidFill>
                  <a:schemeClr val="tx2"/>
                </a:solidFill>
              </a:rPr>
              <a:t>ș</a:t>
            </a:r>
            <a:r>
              <a:rPr lang="en-US" sz="2000" dirty="0" err="1" smtClean="0">
                <a:solidFill>
                  <a:schemeClr val="tx2"/>
                </a:solidFill>
              </a:rPr>
              <a:t>i</a:t>
            </a:r>
            <a:r>
              <a:rPr lang="en-US" sz="2000" dirty="0" smtClean="0">
                <a:solidFill>
                  <a:schemeClr val="tx2"/>
                </a:solidFill>
              </a:rPr>
              <a:t> </a:t>
            </a:r>
            <a:r>
              <a:rPr lang="en-US" sz="2000" dirty="0" err="1" smtClean="0">
                <a:solidFill>
                  <a:schemeClr val="tx2"/>
                </a:solidFill>
              </a:rPr>
              <a:t>limfoame</a:t>
            </a:r>
            <a:r>
              <a:rPr lang="en-US" sz="2000" dirty="0" smtClean="0">
                <a:solidFill>
                  <a:schemeClr val="tx2"/>
                </a:solidFill>
              </a:rPr>
              <a:t> non-</a:t>
            </a:r>
            <a:r>
              <a:rPr lang="en-US" sz="2000" dirty="0" err="1" smtClean="0">
                <a:solidFill>
                  <a:schemeClr val="tx2"/>
                </a:solidFill>
              </a:rPr>
              <a:t>Hodgkiniene</a:t>
            </a:r>
            <a:r>
              <a:rPr lang="en-US" sz="2000" dirty="0" smtClean="0">
                <a:solidFill>
                  <a:schemeClr val="tx2"/>
                </a:solidFill>
              </a:rPr>
              <a:t> tip </a:t>
            </a:r>
            <a:r>
              <a:rPr lang="en-US" sz="2000" dirty="0" err="1" smtClean="0">
                <a:solidFill>
                  <a:schemeClr val="tx2"/>
                </a:solidFill>
              </a:rPr>
              <a:t>Burkitt</a:t>
            </a:r>
            <a:r>
              <a:rPr lang="en-US" sz="2000" dirty="0" smtClean="0">
                <a:solidFill>
                  <a:schemeClr val="tx2"/>
                </a:solidFill>
              </a:rPr>
              <a:t>).</a:t>
            </a:r>
          </a:p>
          <a:p>
            <a:r>
              <a:rPr lang="en-US" sz="1600" dirty="0" err="1" smtClean="0">
                <a:solidFill>
                  <a:schemeClr val="tx2"/>
                </a:solidFill>
              </a:rPr>
              <a:t>Poate</a:t>
            </a:r>
            <a:r>
              <a:rPr lang="en-US" sz="1600" dirty="0" smtClean="0">
                <a:solidFill>
                  <a:schemeClr val="tx2"/>
                </a:solidFill>
              </a:rPr>
              <a:t> fi de </a:t>
            </a:r>
            <a:r>
              <a:rPr lang="en-US" sz="1600" dirty="0" err="1" smtClean="0">
                <a:solidFill>
                  <a:schemeClr val="tx2"/>
                </a:solidFill>
              </a:rPr>
              <a:t>asemenea</a:t>
            </a:r>
            <a:r>
              <a:rPr lang="en-US" sz="1600" dirty="0" smtClean="0">
                <a:solidFill>
                  <a:schemeClr val="tx2"/>
                </a:solidFill>
              </a:rPr>
              <a:t> </a:t>
            </a:r>
            <a:r>
              <a:rPr lang="en-US" sz="1600" dirty="0" err="1" smtClean="0">
                <a:solidFill>
                  <a:schemeClr val="tx2"/>
                </a:solidFill>
              </a:rPr>
              <a:t>utilizat</a:t>
            </a:r>
            <a:r>
              <a:rPr lang="ro-RO" sz="1600" dirty="0" smtClean="0">
                <a:solidFill>
                  <a:schemeClr val="tx2"/>
                </a:solidFill>
              </a:rPr>
              <a:t>ă</a:t>
            </a:r>
            <a:r>
              <a:rPr lang="en-US" sz="1600" dirty="0" smtClean="0">
                <a:solidFill>
                  <a:schemeClr val="tx2"/>
                </a:solidFill>
              </a:rPr>
              <a:t> </a:t>
            </a:r>
            <a:r>
              <a:rPr lang="ro-RO" sz="1600" dirty="0" smtClean="0">
                <a:solidFill>
                  <a:schemeClr val="tx2"/>
                </a:solidFill>
              </a:rPr>
              <a:t>î</a:t>
            </a:r>
            <a:r>
              <a:rPr lang="en-US" sz="1600" dirty="0" smtClean="0">
                <a:solidFill>
                  <a:schemeClr val="tx2"/>
                </a:solidFill>
              </a:rPr>
              <a:t>n </a:t>
            </a:r>
            <a:r>
              <a:rPr lang="en-US" sz="1600" dirty="0" err="1" smtClean="0">
                <a:solidFill>
                  <a:schemeClr val="tx2"/>
                </a:solidFill>
              </a:rPr>
              <a:t>profilaxia</a:t>
            </a:r>
            <a:r>
              <a:rPr lang="en-US" sz="1600" dirty="0" smtClean="0">
                <a:solidFill>
                  <a:schemeClr val="tx2"/>
                </a:solidFill>
              </a:rPr>
              <a:t> </a:t>
            </a:r>
            <a:r>
              <a:rPr lang="ro-RO" sz="1600" dirty="0" smtClean="0">
                <a:solidFill>
                  <a:schemeClr val="tx2"/>
                </a:solidFill>
              </a:rPr>
              <a:t>ș</a:t>
            </a:r>
            <a:r>
              <a:rPr lang="en-US" sz="1600" dirty="0" err="1" smtClean="0">
                <a:solidFill>
                  <a:schemeClr val="tx2"/>
                </a:solidFill>
              </a:rPr>
              <a:t>i</a:t>
            </a:r>
            <a:r>
              <a:rPr lang="en-US" sz="1600" dirty="0" smtClean="0">
                <a:solidFill>
                  <a:schemeClr val="tx2"/>
                </a:solidFill>
              </a:rPr>
              <a:t> </a:t>
            </a:r>
            <a:r>
              <a:rPr lang="en-US" sz="1600" dirty="0" err="1" smtClean="0">
                <a:solidFill>
                  <a:schemeClr val="tx2"/>
                </a:solidFill>
              </a:rPr>
              <a:t>tratamentul</a:t>
            </a:r>
            <a:r>
              <a:rPr lang="en-US" sz="1600" dirty="0" smtClean="0">
                <a:solidFill>
                  <a:schemeClr val="tx2"/>
                </a:solidFill>
              </a:rPr>
              <a:t> </a:t>
            </a:r>
            <a:r>
              <a:rPr lang="en-US" sz="1600" dirty="0" err="1" smtClean="0">
                <a:solidFill>
                  <a:schemeClr val="tx2"/>
                </a:solidFill>
              </a:rPr>
              <a:t>leucemiei</a:t>
            </a:r>
            <a:r>
              <a:rPr lang="en-US" sz="1600" dirty="0" smtClean="0">
                <a:solidFill>
                  <a:schemeClr val="tx2"/>
                </a:solidFill>
              </a:rPr>
              <a:t> la </a:t>
            </a:r>
            <a:r>
              <a:rPr lang="en-US" sz="1600" dirty="0" err="1" smtClean="0">
                <a:solidFill>
                  <a:schemeClr val="tx2"/>
                </a:solidFill>
              </a:rPr>
              <a:t>nivelul</a:t>
            </a:r>
            <a:r>
              <a:rPr lang="en-US" sz="1600" dirty="0" smtClean="0">
                <a:solidFill>
                  <a:schemeClr val="tx2"/>
                </a:solidFill>
              </a:rPr>
              <a:t> </a:t>
            </a:r>
            <a:r>
              <a:rPr lang="en-US" sz="1600" dirty="0" err="1" smtClean="0">
                <a:solidFill>
                  <a:schemeClr val="tx2"/>
                </a:solidFill>
              </a:rPr>
              <a:t>sistemului</a:t>
            </a:r>
            <a:r>
              <a:rPr lang="en-US" sz="1600" dirty="0" smtClean="0">
                <a:solidFill>
                  <a:schemeClr val="tx2"/>
                </a:solidFill>
              </a:rPr>
              <a:t> </a:t>
            </a:r>
            <a:r>
              <a:rPr lang="en-US" sz="1600" dirty="0" err="1" smtClean="0">
                <a:solidFill>
                  <a:schemeClr val="tx2"/>
                </a:solidFill>
              </a:rPr>
              <a:t>nervos</a:t>
            </a:r>
            <a:r>
              <a:rPr lang="en-US" sz="1600" dirty="0" smtClean="0">
                <a:solidFill>
                  <a:schemeClr val="tx2"/>
                </a:solidFill>
              </a:rPr>
              <a:t> central </a:t>
            </a:r>
            <a:r>
              <a:rPr lang="ro-RO" sz="1600" dirty="0" smtClean="0">
                <a:solidFill>
                  <a:schemeClr val="tx2"/>
                </a:solidFill>
              </a:rPr>
              <a:t>î</a:t>
            </a:r>
            <a:r>
              <a:rPr lang="en-US" sz="1600" dirty="0" smtClean="0">
                <a:solidFill>
                  <a:schemeClr val="tx2"/>
                </a:solidFill>
              </a:rPr>
              <a:t>n </a:t>
            </a:r>
            <a:r>
              <a:rPr lang="en-US" sz="1600" dirty="0" err="1" smtClean="0">
                <a:solidFill>
                  <a:schemeClr val="tx2"/>
                </a:solidFill>
              </a:rPr>
              <a:t>administrare</a:t>
            </a:r>
            <a:r>
              <a:rPr lang="en-US" sz="1600" dirty="0" smtClean="0">
                <a:solidFill>
                  <a:schemeClr val="tx2"/>
                </a:solidFill>
              </a:rPr>
              <a:t> </a:t>
            </a:r>
            <a:r>
              <a:rPr lang="en-US" sz="1600" dirty="0" err="1" smtClean="0">
                <a:solidFill>
                  <a:schemeClr val="tx2"/>
                </a:solidFill>
              </a:rPr>
              <a:t>intratecal</a:t>
            </a:r>
            <a:r>
              <a:rPr lang="ro-RO" sz="1600" dirty="0" smtClean="0">
                <a:solidFill>
                  <a:schemeClr val="tx2"/>
                </a:solidFill>
              </a:rPr>
              <a:t>ă</a:t>
            </a:r>
            <a:r>
              <a:rPr lang="en-US" sz="1600" dirty="0" smtClean="0">
                <a:solidFill>
                  <a:schemeClr val="tx2"/>
                </a:solidFill>
              </a:rPr>
              <a:t>, in </a:t>
            </a:r>
            <a:r>
              <a:rPr lang="en-US" sz="1600" dirty="0" err="1" smtClean="0">
                <a:solidFill>
                  <a:schemeClr val="tx2"/>
                </a:solidFill>
              </a:rPr>
              <a:t>asociere</a:t>
            </a:r>
            <a:r>
              <a:rPr lang="en-US" sz="1600" dirty="0" smtClean="0">
                <a:solidFill>
                  <a:schemeClr val="tx2"/>
                </a:solidFill>
              </a:rPr>
              <a:t> cu </a:t>
            </a:r>
            <a:r>
              <a:rPr lang="en-US" sz="1600" dirty="0" err="1" smtClean="0">
                <a:solidFill>
                  <a:schemeClr val="tx2"/>
                </a:solidFill>
              </a:rPr>
              <a:t>metotrexat</a:t>
            </a:r>
            <a:r>
              <a:rPr lang="en-US" sz="1600" dirty="0" smtClean="0">
                <a:solidFill>
                  <a:schemeClr val="tx2"/>
                </a:solidFill>
              </a:rPr>
              <a:t> </a:t>
            </a:r>
            <a:r>
              <a:rPr lang="en-US" sz="1600" dirty="0" err="1" smtClean="0">
                <a:solidFill>
                  <a:schemeClr val="tx2"/>
                </a:solidFill>
              </a:rPr>
              <a:t>si</a:t>
            </a:r>
            <a:r>
              <a:rPr lang="en-US" sz="1600" dirty="0" smtClean="0">
                <a:solidFill>
                  <a:schemeClr val="tx2"/>
                </a:solidFill>
              </a:rPr>
              <a:t> </a:t>
            </a:r>
            <a:r>
              <a:rPr lang="en-US" sz="1600" dirty="0" err="1" smtClean="0">
                <a:solidFill>
                  <a:schemeClr val="tx2"/>
                </a:solidFill>
              </a:rPr>
              <a:t>corticosteroizi</a:t>
            </a:r>
            <a:r>
              <a:rPr lang="en-US" sz="1600" dirty="0" smtClean="0">
                <a:solidFill>
                  <a:schemeClr val="tx2"/>
                </a:solidFill>
              </a:rPr>
              <a:t>, </a:t>
            </a:r>
            <a:r>
              <a:rPr lang="en-US" sz="1600" dirty="0" err="1" smtClean="0">
                <a:solidFill>
                  <a:schemeClr val="tx2"/>
                </a:solidFill>
              </a:rPr>
              <a:t>dar</a:t>
            </a:r>
            <a:r>
              <a:rPr lang="en-US" sz="1600" dirty="0" smtClean="0">
                <a:solidFill>
                  <a:schemeClr val="tx2"/>
                </a:solidFill>
              </a:rPr>
              <a:t> </a:t>
            </a:r>
            <a:r>
              <a:rPr lang="en-US" sz="1600" dirty="0" err="1" smtClean="0">
                <a:solidFill>
                  <a:schemeClr val="tx2"/>
                </a:solidFill>
              </a:rPr>
              <a:t>numai</a:t>
            </a:r>
            <a:r>
              <a:rPr lang="en-US" sz="1600" dirty="0" smtClean="0">
                <a:solidFill>
                  <a:schemeClr val="tx2"/>
                </a:solidFill>
              </a:rPr>
              <a:t> </a:t>
            </a:r>
            <a:r>
              <a:rPr lang="en-US" sz="1600" dirty="0" err="1" smtClean="0">
                <a:solidFill>
                  <a:schemeClr val="tx2"/>
                </a:solidFill>
              </a:rPr>
              <a:t>dupa</a:t>
            </a:r>
            <a:r>
              <a:rPr lang="en-US" sz="1600" dirty="0" smtClean="0">
                <a:solidFill>
                  <a:schemeClr val="tx2"/>
                </a:solidFill>
              </a:rPr>
              <a:t> o </a:t>
            </a:r>
            <a:r>
              <a:rPr lang="en-US" sz="1600" dirty="0" err="1" smtClean="0">
                <a:solidFill>
                  <a:schemeClr val="tx2"/>
                </a:solidFill>
              </a:rPr>
              <a:t>structa</a:t>
            </a:r>
            <a:r>
              <a:rPr lang="en-US" sz="1600" dirty="0" smtClean="0">
                <a:solidFill>
                  <a:schemeClr val="tx2"/>
                </a:solidFill>
              </a:rPr>
              <a:t> </a:t>
            </a:r>
            <a:r>
              <a:rPr lang="en-US" sz="1600" dirty="0" err="1" smtClean="0">
                <a:solidFill>
                  <a:schemeClr val="tx2"/>
                </a:solidFill>
              </a:rPr>
              <a:t>evaluare</a:t>
            </a:r>
            <a:r>
              <a:rPr lang="en-US" sz="1600" dirty="0" smtClean="0">
                <a:solidFill>
                  <a:schemeClr val="tx2"/>
                </a:solidFill>
              </a:rPr>
              <a:t> a </a:t>
            </a:r>
            <a:r>
              <a:rPr lang="en-US" sz="1600" dirty="0" err="1" smtClean="0">
                <a:solidFill>
                  <a:schemeClr val="tx2"/>
                </a:solidFill>
              </a:rPr>
              <a:t>raportului</a:t>
            </a:r>
            <a:r>
              <a:rPr lang="en-US" sz="1600" dirty="0" smtClean="0">
                <a:solidFill>
                  <a:schemeClr val="tx2"/>
                </a:solidFill>
              </a:rPr>
              <a:t> </a:t>
            </a:r>
            <a:r>
              <a:rPr lang="en-US" sz="1600" dirty="0" err="1" smtClean="0">
                <a:solidFill>
                  <a:schemeClr val="tx2"/>
                </a:solidFill>
              </a:rPr>
              <a:t>risc</a:t>
            </a:r>
            <a:r>
              <a:rPr lang="en-US" sz="1600" dirty="0" smtClean="0">
                <a:solidFill>
                  <a:schemeClr val="tx2"/>
                </a:solidFill>
              </a:rPr>
              <a:t> potential/</a:t>
            </a:r>
            <a:r>
              <a:rPr lang="en-US" sz="1600" dirty="0" err="1" smtClean="0">
                <a:solidFill>
                  <a:schemeClr val="tx2"/>
                </a:solidFill>
              </a:rPr>
              <a:t>beneficiu</a:t>
            </a:r>
            <a:r>
              <a:rPr lang="en-US" sz="1600" dirty="0" smtClean="0">
                <a:solidFill>
                  <a:schemeClr val="tx2"/>
                </a:solidFill>
              </a:rPr>
              <a:t> </a:t>
            </a:r>
            <a:r>
              <a:rPr lang="en-US" sz="1600" dirty="0" err="1" smtClean="0">
                <a:solidFill>
                  <a:schemeClr val="tx2"/>
                </a:solidFill>
              </a:rPr>
              <a:t>asteptat</a:t>
            </a:r>
            <a:r>
              <a:rPr lang="en-US" sz="1600" dirty="0" smtClean="0">
                <a:solidFill>
                  <a:schemeClr val="tx2"/>
                </a:solidFill>
              </a:rPr>
              <a:t>.</a:t>
            </a:r>
            <a:endParaRPr lang="en-US" sz="1600" dirty="0">
              <a:solidFill>
                <a:schemeClr val="tx2"/>
              </a:solidFill>
            </a:endParaRPr>
          </a:p>
        </p:txBody>
      </p:sp>
      <p:sp>
        <p:nvSpPr>
          <p:cNvPr id="8" name="TextBox 7"/>
          <p:cNvSpPr txBox="1"/>
          <p:nvPr/>
        </p:nvSpPr>
        <p:spPr>
          <a:xfrm>
            <a:off x="225631" y="419116"/>
            <a:ext cx="8991600" cy="523220"/>
          </a:xfrm>
          <a:prstGeom prst="rect">
            <a:avLst/>
          </a:prstGeom>
          <a:noFill/>
        </p:spPr>
        <p:txBody>
          <a:bodyPr wrap="square" rtlCol="0">
            <a:spAutoFit/>
          </a:bodyPr>
          <a:lstStyle/>
          <a:p>
            <a:pPr algn="ctr"/>
            <a:r>
              <a:rPr lang="en-US" sz="2800" b="1" i="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Citarabina</a:t>
            </a:r>
            <a:endParaRPr lang="en-US" sz="28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7" name="TextBox 6"/>
          <p:cNvSpPr txBox="1"/>
          <p:nvPr/>
        </p:nvSpPr>
        <p:spPr>
          <a:xfrm>
            <a:off x="225630" y="4662549"/>
            <a:ext cx="3421129" cy="400110"/>
          </a:xfrm>
          <a:prstGeom prst="rect">
            <a:avLst/>
          </a:prstGeom>
          <a:noFill/>
        </p:spPr>
        <p:txBody>
          <a:bodyPr wrap="none" rtlCol="0">
            <a:spAutoFit/>
          </a:bodyPr>
          <a:lstStyle/>
          <a:p>
            <a:r>
              <a:rPr lang="en-US" sz="1000" i="1" dirty="0" err="1" smtClean="0">
                <a:solidFill>
                  <a:schemeClr val="tx2"/>
                </a:solidFill>
              </a:rPr>
              <a:t>Alexan</a:t>
            </a:r>
            <a:r>
              <a:rPr lang="en-US" sz="1000" i="1" dirty="0" smtClean="0">
                <a:solidFill>
                  <a:schemeClr val="tx2"/>
                </a:solidFill>
              </a:rPr>
              <a:t>, </a:t>
            </a:r>
            <a:r>
              <a:rPr lang="en-US" sz="1000" i="1" dirty="0" err="1" smtClean="0">
                <a:solidFill>
                  <a:schemeClr val="tx2"/>
                </a:solidFill>
              </a:rPr>
              <a:t>Rezumatul</a:t>
            </a:r>
            <a:r>
              <a:rPr lang="en-US" sz="1000" i="1" dirty="0" smtClean="0">
                <a:solidFill>
                  <a:schemeClr val="tx2"/>
                </a:solidFill>
              </a:rPr>
              <a:t> </a:t>
            </a:r>
            <a:r>
              <a:rPr lang="en-US" sz="1000" i="1" dirty="0" err="1" smtClean="0">
                <a:solidFill>
                  <a:schemeClr val="tx2"/>
                </a:solidFill>
              </a:rPr>
              <a:t>Caracteristicilor</a:t>
            </a:r>
            <a:r>
              <a:rPr lang="en-US" sz="1000" i="1" dirty="0" smtClean="0">
                <a:solidFill>
                  <a:schemeClr val="tx2"/>
                </a:solidFill>
              </a:rPr>
              <a:t> </a:t>
            </a:r>
            <a:r>
              <a:rPr lang="en-US" sz="1000" i="1" dirty="0" err="1" smtClean="0">
                <a:solidFill>
                  <a:schemeClr val="tx2"/>
                </a:solidFill>
              </a:rPr>
              <a:t>Produsului</a:t>
            </a:r>
            <a:r>
              <a:rPr lang="en-US" sz="1000" i="1" dirty="0" smtClean="0">
                <a:solidFill>
                  <a:schemeClr val="tx2"/>
                </a:solidFill>
              </a:rPr>
              <a:t>, </a:t>
            </a:r>
            <a:r>
              <a:rPr lang="en-US" sz="1000" i="1" dirty="0" err="1" smtClean="0">
                <a:solidFill>
                  <a:schemeClr val="tx2"/>
                </a:solidFill>
              </a:rPr>
              <a:t>februarie</a:t>
            </a:r>
            <a:r>
              <a:rPr lang="en-US" sz="1000" i="1" dirty="0" smtClean="0">
                <a:solidFill>
                  <a:schemeClr val="tx2"/>
                </a:solidFill>
              </a:rPr>
              <a:t> 2015,</a:t>
            </a:r>
          </a:p>
          <a:p>
            <a:r>
              <a:rPr lang="ro-RO" sz="1000" i="1" dirty="0" smtClean="0">
                <a:solidFill>
                  <a:schemeClr val="tx2"/>
                </a:solidFill>
              </a:rPr>
              <a:t>Cytosal, Rezumatul Caracteristicilor Produsului, martie 2015</a:t>
            </a:r>
            <a:endParaRPr lang="en-US" sz="1000" i="1" dirty="0">
              <a:solidFill>
                <a:schemeClr val="tx2"/>
              </a:solidFill>
            </a:endParaRPr>
          </a:p>
        </p:txBody>
      </p:sp>
    </p:spTree>
    <p:extLst>
      <p:ext uri="{BB962C8B-B14F-4D97-AF65-F5344CB8AC3E}">
        <p14:creationId xmlns:p14="http://schemas.microsoft.com/office/powerpoint/2010/main" val="201915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49431" y="1209080"/>
            <a:ext cx="8839200" cy="2862322"/>
          </a:xfrm>
          <a:prstGeom prst="rect">
            <a:avLst/>
          </a:prstGeom>
        </p:spPr>
        <p:txBody>
          <a:bodyPr wrap="square">
            <a:spAutoFit/>
          </a:bodyPr>
          <a:lstStyle/>
          <a:p>
            <a:pPr marL="342900" indent="-342900">
              <a:buFontTx/>
              <a:buChar char="-"/>
            </a:pPr>
            <a:r>
              <a:rPr lang="vi-VN" dirty="0">
                <a:solidFill>
                  <a:schemeClr val="tx2"/>
                </a:solidFill>
              </a:rPr>
              <a:t>poate fi administrat</a:t>
            </a:r>
            <a:r>
              <a:rPr lang="ro-RO" dirty="0">
                <a:solidFill>
                  <a:schemeClr val="tx2"/>
                </a:solidFill>
                <a:latin typeface="Arial" panose="020B0604020202020204" pitchFamily="34" charset="0"/>
                <a:cs typeface="Arial" panose="020B0604020202020204" pitchFamily="34" charset="0"/>
              </a:rPr>
              <a:t>ă</a:t>
            </a:r>
            <a:r>
              <a:rPr lang="vi-VN" dirty="0">
                <a:solidFill>
                  <a:schemeClr val="tx2"/>
                </a:solidFill>
              </a:rPr>
              <a:t> în perfuzie intravenoasă sau injectabil subcutanat sau intratecal.</a:t>
            </a:r>
            <a:endParaRPr lang="ro-RO" dirty="0">
              <a:solidFill>
                <a:schemeClr val="tx2"/>
              </a:solidFill>
            </a:endParaRPr>
          </a:p>
          <a:p>
            <a:pPr marL="342900" indent="-342900">
              <a:buFontTx/>
              <a:buChar char="-"/>
            </a:pPr>
            <a:endParaRPr lang="ro-RO" dirty="0" smtClean="0">
              <a:solidFill>
                <a:schemeClr val="tx2"/>
              </a:solidFill>
            </a:endParaRPr>
          </a:p>
          <a:p>
            <a:pPr marL="342900" indent="-342900">
              <a:buFontTx/>
              <a:buChar char="-"/>
            </a:pPr>
            <a:r>
              <a:rPr lang="ro-RO" dirty="0" smtClean="0">
                <a:solidFill>
                  <a:schemeClr val="tx2"/>
                </a:solidFill>
                <a:latin typeface="Arial" panose="020B0604020202020204" pitchFamily="34" charset="0"/>
                <a:cs typeface="Arial" panose="020B0604020202020204" pitchFamily="34" charset="0"/>
              </a:rPr>
              <a:t>s</a:t>
            </a:r>
            <a:r>
              <a:rPr lang="vi-VN" dirty="0" smtClean="0">
                <a:solidFill>
                  <a:schemeClr val="tx2"/>
                </a:solidFill>
              </a:rPr>
              <a:t>chema </a:t>
            </a:r>
            <a:r>
              <a:rPr lang="vi-VN" dirty="0">
                <a:solidFill>
                  <a:schemeClr val="tx2"/>
                </a:solidFill>
              </a:rPr>
              <a:t>şi modul de administrare variază în funcţie de programul </a:t>
            </a:r>
            <a:r>
              <a:rPr lang="vi-VN" dirty="0" smtClean="0">
                <a:solidFill>
                  <a:schemeClr val="tx2"/>
                </a:solidFill>
              </a:rPr>
              <a:t>terapeutic.</a:t>
            </a:r>
            <a:endParaRPr lang="ro-RO" dirty="0" smtClean="0">
              <a:solidFill>
                <a:schemeClr val="tx2"/>
              </a:solidFill>
            </a:endParaRPr>
          </a:p>
          <a:p>
            <a:pPr marL="342900" indent="-342900">
              <a:buFontTx/>
              <a:buChar char="-"/>
            </a:pPr>
            <a:endParaRPr lang="ro-RO" dirty="0" smtClean="0">
              <a:solidFill>
                <a:schemeClr val="tx2"/>
              </a:solidFill>
            </a:endParaRPr>
          </a:p>
          <a:p>
            <a:pPr marL="342900" indent="-342900">
              <a:buFontTx/>
              <a:buChar char="-"/>
            </a:pPr>
            <a:r>
              <a:rPr lang="ro-RO" dirty="0" smtClean="0">
                <a:solidFill>
                  <a:schemeClr val="tx2"/>
                </a:solidFill>
                <a:latin typeface="Arial" panose="020B0604020202020204" pitchFamily="34" charset="0"/>
                <a:cs typeface="Arial" panose="020B0604020202020204" pitchFamily="34" charset="0"/>
              </a:rPr>
              <a:t>p</a:t>
            </a:r>
            <a:r>
              <a:rPr lang="vi-VN" dirty="0" smtClean="0">
                <a:solidFill>
                  <a:schemeClr val="tx2"/>
                </a:solidFill>
              </a:rPr>
              <a:t>acienţii </a:t>
            </a:r>
            <a:r>
              <a:rPr lang="vi-VN" dirty="0">
                <a:solidFill>
                  <a:schemeClr val="tx2"/>
                </a:solidFill>
              </a:rPr>
              <a:t>pot tolera doze totale mai mari în cazul administrării intravenoase rapide a medicamentului </a:t>
            </a:r>
            <a:r>
              <a:rPr lang="vi-VN" dirty="0" smtClean="0">
                <a:solidFill>
                  <a:schemeClr val="tx2"/>
                </a:solidFill>
              </a:rPr>
              <a:t>faţă</a:t>
            </a:r>
            <a:r>
              <a:rPr lang="ro-RO" dirty="0" smtClean="0">
                <a:solidFill>
                  <a:schemeClr val="tx2"/>
                </a:solidFill>
              </a:rPr>
              <a:t> </a:t>
            </a:r>
            <a:r>
              <a:rPr lang="vi-VN" dirty="0" smtClean="0">
                <a:solidFill>
                  <a:schemeClr val="tx2"/>
                </a:solidFill>
              </a:rPr>
              <a:t>de </a:t>
            </a:r>
            <a:r>
              <a:rPr lang="vi-VN" dirty="0">
                <a:solidFill>
                  <a:schemeClr val="tx2"/>
                </a:solidFill>
              </a:rPr>
              <a:t>administrarea în perfuzie lentă. </a:t>
            </a:r>
            <a:endParaRPr lang="ro-RO" dirty="0" smtClean="0">
              <a:solidFill>
                <a:schemeClr val="tx2"/>
              </a:solidFill>
            </a:endParaRPr>
          </a:p>
          <a:p>
            <a:pPr marL="800100" lvl="1" indent="-342900">
              <a:buFontTx/>
              <a:buChar char="-"/>
            </a:pPr>
            <a:r>
              <a:rPr lang="vi-VN" dirty="0" smtClean="0">
                <a:solidFill>
                  <a:schemeClr val="tx2"/>
                </a:solidFill>
              </a:rPr>
              <a:t>Acest </a:t>
            </a:r>
            <a:r>
              <a:rPr lang="vi-VN" dirty="0">
                <a:solidFill>
                  <a:schemeClr val="tx2"/>
                </a:solidFill>
              </a:rPr>
              <a:t>fenomen este legat de inactivarea rapidă a medicamentului</a:t>
            </a:r>
            <a:r>
              <a:rPr lang="vi-VN" dirty="0" smtClean="0">
                <a:solidFill>
                  <a:schemeClr val="tx2"/>
                </a:solidFill>
              </a:rPr>
              <a:t>,</a:t>
            </a:r>
            <a:r>
              <a:rPr lang="ro-RO" dirty="0" smtClean="0">
                <a:solidFill>
                  <a:schemeClr val="tx2"/>
                </a:solidFill>
              </a:rPr>
              <a:t> </a:t>
            </a:r>
            <a:r>
              <a:rPr lang="vi-VN" dirty="0" smtClean="0">
                <a:solidFill>
                  <a:schemeClr val="tx2"/>
                </a:solidFill>
              </a:rPr>
              <a:t>precum </a:t>
            </a:r>
            <a:r>
              <a:rPr lang="vi-VN" dirty="0">
                <a:solidFill>
                  <a:schemeClr val="tx2"/>
                </a:solidFill>
              </a:rPr>
              <a:t>şi de expunerea de scurtă durată a celulelor sensibile normale şi neoplazice la </a:t>
            </a:r>
            <a:r>
              <a:rPr lang="vi-VN" dirty="0" smtClean="0">
                <a:solidFill>
                  <a:schemeClr val="tx2"/>
                </a:solidFill>
              </a:rPr>
              <a:t>concentraţii</a:t>
            </a:r>
            <a:r>
              <a:rPr lang="ro-RO" dirty="0" smtClean="0">
                <a:solidFill>
                  <a:schemeClr val="tx2"/>
                </a:solidFill>
              </a:rPr>
              <a:t> </a:t>
            </a:r>
            <a:r>
              <a:rPr lang="vi-VN" dirty="0" smtClean="0">
                <a:solidFill>
                  <a:schemeClr val="tx2"/>
                </a:solidFill>
              </a:rPr>
              <a:t>semnificative </a:t>
            </a:r>
            <a:r>
              <a:rPr lang="vi-VN" dirty="0">
                <a:solidFill>
                  <a:schemeClr val="tx2"/>
                </a:solidFill>
              </a:rPr>
              <a:t>după injectarea sa rapidă.</a:t>
            </a:r>
            <a:endParaRPr lang="en-US" dirty="0">
              <a:solidFill>
                <a:schemeClr val="tx2"/>
              </a:solidFill>
            </a:endParaRPr>
          </a:p>
        </p:txBody>
      </p:sp>
      <p:sp>
        <p:nvSpPr>
          <p:cNvPr id="8" name="TextBox 7"/>
          <p:cNvSpPr txBox="1"/>
          <p:nvPr/>
        </p:nvSpPr>
        <p:spPr>
          <a:xfrm>
            <a:off x="225631" y="419116"/>
            <a:ext cx="8991600" cy="523220"/>
          </a:xfrm>
          <a:prstGeom prst="rect">
            <a:avLst/>
          </a:prstGeom>
          <a:noFill/>
        </p:spPr>
        <p:txBody>
          <a:bodyPr wrap="square" rtlCol="0">
            <a:spAutoFit/>
          </a:bodyPr>
          <a:lstStyle/>
          <a:p>
            <a:pPr algn="ctr"/>
            <a:r>
              <a:rPr lang="en-US" sz="2800" b="1" i="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Citarabina</a:t>
            </a:r>
            <a:endParaRPr lang="en-US" sz="28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7" name="TextBox 6"/>
          <p:cNvSpPr txBox="1"/>
          <p:nvPr/>
        </p:nvSpPr>
        <p:spPr>
          <a:xfrm>
            <a:off x="225630" y="4662549"/>
            <a:ext cx="3421129" cy="400110"/>
          </a:xfrm>
          <a:prstGeom prst="rect">
            <a:avLst/>
          </a:prstGeom>
          <a:noFill/>
        </p:spPr>
        <p:txBody>
          <a:bodyPr wrap="none" rtlCol="0">
            <a:spAutoFit/>
          </a:bodyPr>
          <a:lstStyle/>
          <a:p>
            <a:r>
              <a:rPr lang="en-US" sz="1000" i="1" dirty="0" err="1" smtClean="0">
                <a:solidFill>
                  <a:schemeClr val="tx2"/>
                </a:solidFill>
              </a:rPr>
              <a:t>Alexan</a:t>
            </a:r>
            <a:r>
              <a:rPr lang="en-US" sz="1000" i="1" dirty="0" smtClean="0">
                <a:solidFill>
                  <a:schemeClr val="tx2"/>
                </a:solidFill>
              </a:rPr>
              <a:t>, </a:t>
            </a:r>
            <a:r>
              <a:rPr lang="en-US" sz="1000" i="1" dirty="0" err="1" smtClean="0">
                <a:solidFill>
                  <a:schemeClr val="tx2"/>
                </a:solidFill>
              </a:rPr>
              <a:t>Rezumatul</a:t>
            </a:r>
            <a:r>
              <a:rPr lang="en-US" sz="1000" i="1" dirty="0" smtClean="0">
                <a:solidFill>
                  <a:schemeClr val="tx2"/>
                </a:solidFill>
              </a:rPr>
              <a:t> </a:t>
            </a:r>
            <a:r>
              <a:rPr lang="en-US" sz="1000" i="1" dirty="0" err="1" smtClean="0">
                <a:solidFill>
                  <a:schemeClr val="tx2"/>
                </a:solidFill>
              </a:rPr>
              <a:t>Caracteristicilor</a:t>
            </a:r>
            <a:r>
              <a:rPr lang="en-US" sz="1000" i="1" dirty="0" smtClean="0">
                <a:solidFill>
                  <a:schemeClr val="tx2"/>
                </a:solidFill>
              </a:rPr>
              <a:t> </a:t>
            </a:r>
            <a:r>
              <a:rPr lang="en-US" sz="1000" i="1" dirty="0" err="1" smtClean="0">
                <a:solidFill>
                  <a:schemeClr val="tx2"/>
                </a:solidFill>
              </a:rPr>
              <a:t>Produsului</a:t>
            </a:r>
            <a:r>
              <a:rPr lang="en-US" sz="1000" i="1" dirty="0" smtClean="0">
                <a:solidFill>
                  <a:schemeClr val="tx2"/>
                </a:solidFill>
              </a:rPr>
              <a:t>, </a:t>
            </a:r>
            <a:r>
              <a:rPr lang="en-US" sz="1000" i="1" dirty="0" err="1" smtClean="0">
                <a:solidFill>
                  <a:schemeClr val="tx2"/>
                </a:solidFill>
              </a:rPr>
              <a:t>februarie</a:t>
            </a:r>
            <a:r>
              <a:rPr lang="en-US" sz="1000" i="1" dirty="0" smtClean="0">
                <a:solidFill>
                  <a:schemeClr val="tx2"/>
                </a:solidFill>
              </a:rPr>
              <a:t> 2015,</a:t>
            </a:r>
          </a:p>
          <a:p>
            <a:r>
              <a:rPr lang="ro-RO" sz="1000" i="1" dirty="0" smtClean="0">
                <a:solidFill>
                  <a:schemeClr val="tx2"/>
                </a:solidFill>
              </a:rPr>
              <a:t>Cytosal, Rezumatul Caracteristicilor Produsului, martie 2015</a:t>
            </a:r>
            <a:endParaRPr lang="en-US" sz="1000" i="1" dirty="0">
              <a:solidFill>
                <a:schemeClr val="tx2"/>
              </a:solidFill>
            </a:endParaRPr>
          </a:p>
        </p:txBody>
      </p:sp>
    </p:spTree>
    <p:extLst>
      <p:ext uri="{BB962C8B-B14F-4D97-AF65-F5344CB8AC3E}">
        <p14:creationId xmlns:p14="http://schemas.microsoft.com/office/powerpoint/2010/main" val="294950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52400" y="987634"/>
            <a:ext cx="8839200" cy="3416320"/>
          </a:xfrm>
          <a:prstGeom prst="rect">
            <a:avLst/>
          </a:prstGeom>
        </p:spPr>
        <p:txBody>
          <a:bodyPr wrap="square">
            <a:spAutoFit/>
          </a:bodyPr>
          <a:lstStyle/>
          <a:p>
            <a:r>
              <a:rPr lang="en-US" b="1" dirty="0" smtClean="0">
                <a:solidFill>
                  <a:schemeClr val="tx2"/>
                </a:solidFill>
                <a:latin typeface="Arial" panose="020B0604020202020204" pitchFamily="34" charset="0"/>
                <a:cs typeface="Arial" panose="020B0604020202020204" pitchFamily="34" charset="0"/>
              </a:rPr>
              <a:t>I</a:t>
            </a:r>
            <a:r>
              <a:rPr lang="vi-VN" b="1" dirty="0" smtClean="0">
                <a:solidFill>
                  <a:schemeClr val="tx2"/>
                </a:solidFill>
              </a:rPr>
              <a:t>nducerea remisiunii</a:t>
            </a:r>
            <a:r>
              <a:rPr lang="en-US" b="1" dirty="0" smtClean="0">
                <a:solidFill>
                  <a:schemeClr val="tx2"/>
                </a:solidFill>
              </a:rPr>
              <a:t>:</a:t>
            </a:r>
            <a:endParaRPr lang="vi-VN" b="1" dirty="0">
              <a:solidFill>
                <a:schemeClr val="tx2"/>
              </a:solidFill>
            </a:endParaRPr>
          </a:p>
          <a:p>
            <a:pPr marL="342900" indent="-342900">
              <a:buFontTx/>
              <a:buChar char="-"/>
            </a:pPr>
            <a:r>
              <a:rPr lang="vi-VN" b="1" i="1" dirty="0">
                <a:solidFill>
                  <a:schemeClr val="tx2"/>
                </a:solidFill>
              </a:rPr>
              <a:t>Dozele convenţionale </a:t>
            </a:r>
            <a:r>
              <a:rPr lang="en-US" b="1" i="1" dirty="0" smtClean="0">
                <a:solidFill>
                  <a:schemeClr val="tx2"/>
                </a:solidFill>
              </a:rPr>
              <a:t>- </a:t>
            </a:r>
            <a:r>
              <a:rPr lang="vi-VN" b="1" i="1" dirty="0" smtClean="0">
                <a:solidFill>
                  <a:schemeClr val="tx2"/>
                </a:solidFill>
              </a:rPr>
              <a:t>100 </a:t>
            </a:r>
            <a:r>
              <a:rPr lang="en-US" b="1" i="1" dirty="0" smtClean="0">
                <a:solidFill>
                  <a:schemeClr val="tx2"/>
                </a:solidFill>
                <a:sym typeface="Wingdings" panose="05000000000000000000" pitchFamily="2" charset="2"/>
              </a:rPr>
              <a:t></a:t>
            </a:r>
            <a:r>
              <a:rPr lang="vi-VN" b="1" i="1" dirty="0" smtClean="0">
                <a:solidFill>
                  <a:schemeClr val="tx2"/>
                </a:solidFill>
              </a:rPr>
              <a:t>200 mg/m</a:t>
            </a:r>
            <a:r>
              <a:rPr lang="vi-VN" b="1" i="1" baseline="30000" dirty="0" smtClean="0">
                <a:solidFill>
                  <a:schemeClr val="tx2"/>
                </a:solidFill>
              </a:rPr>
              <a:t>2</a:t>
            </a:r>
            <a:r>
              <a:rPr lang="vi-VN" b="1" i="1" dirty="0" smtClean="0">
                <a:solidFill>
                  <a:schemeClr val="tx2"/>
                </a:solidFill>
              </a:rPr>
              <a:t> şi </a:t>
            </a:r>
            <a:r>
              <a:rPr lang="vi-VN" b="1" i="1" dirty="0">
                <a:solidFill>
                  <a:schemeClr val="tx2"/>
                </a:solidFill>
              </a:rPr>
              <a:t>zi</a:t>
            </a:r>
            <a:r>
              <a:rPr lang="vi-VN" dirty="0">
                <a:solidFill>
                  <a:schemeClr val="tx2"/>
                </a:solidFill>
              </a:rPr>
              <a:t>, în majoritatea cazurilor administrate sub formă de perfuzie intravenoasă continuă sau perfuzie rapidă zilnic pentru o perioadă de </a:t>
            </a:r>
            <a:r>
              <a:rPr lang="vi-VN" b="1" dirty="0">
                <a:solidFill>
                  <a:schemeClr val="tx2"/>
                </a:solidFill>
              </a:rPr>
              <a:t>5 până la 10 zile</a:t>
            </a:r>
            <a:r>
              <a:rPr lang="vi-VN" dirty="0">
                <a:solidFill>
                  <a:schemeClr val="tx2"/>
                </a:solidFill>
              </a:rPr>
              <a:t>.</a:t>
            </a:r>
          </a:p>
          <a:p>
            <a:pPr marL="342900" indent="-342900">
              <a:buFontTx/>
              <a:buChar char="-"/>
            </a:pPr>
            <a:endParaRPr lang="en-US" dirty="0" smtClean="0">
              <a:solidFill>
                <a:schemeClr val="tx2"/>
              </a:solidFill>
              <a:latin typeface="Arial" panose="020B0604020202020204" pitchFamily="34" charset="0"/>
              <a:cs typeface="Arial" panose="020B0604020202020204" pitchFamily="34" charset="0"/>
            </a:endParaRPr>
          </a:p>
          <a:p>
            <a:pPr marL="342900" indent="-342900">
              <a:buFontTx/>
              <a:buChar char="-"/>
            </a:pPr>
            <a:r>
              <a:rPr lang="en-US" dirty="0" smtClean="0">
                <a:solidFill>
                  <a:schemeClr val="tx2"/>
                </a:solidFill>
                <a:latin typeface="Arial" panose="020B0604020202020204" pitchFamily="34" charset="0"/>
                <a:cs typeface="Arial" panose="020B0604020202020204" pitchFamily="34" charset="0"/>
              </a:rPr>
              <a:t>C</a:t>
            </a:r>
            <a:r>
              <a:rPr lang="vi-VN" dirty="0" smtClean="0">
                <a:solidFill>
                  <a:schemeClr val="tx2"/>
                </a:solidFill>
              </a:rPr>
              <a:t>iclurile </a:t>
            </a:r>
            <a:r>
              <a:rPr lang="vi-VN" dirty="0">
                <a:solidFill>
                  <a:schemeClr val="tx2"/>
                </a:solidFill>
              </a:rPr>
              <a:t>de tratament </a:t>
            </a:r>
            <a:r>
              <a:rPr lang="vi-VN" dirty="0" smtClean="0">
                <a:solidFill>
                  <a:schemeClr val="tx2"/>
                </a:solidFill>
              </a:rPr>
              <a:t>pot </a:t>
            </a:r>
            <a:r>
              <a:rPr lang="vi-VN" dirty="0">
                <a:solidFill>
                  <a:schemeClr val="tx2"/>
                </a:solidFill>
              </a:rPr>
              <a:t>să continue până la remisiune sau până ce apar efectele toxice ale tratamentului sau tratamentul poate fi continuat până ce apare hipoplazia măduvei ososase, care trebuie luată în considerare ca nivel de toleranţă.</a:t>
            </a:r>
          </a:p>
          <a:p>
            <a:pPr marL="342900" indent="-342900">
              <a:buFontTx/>
              <a:buChar char="-"/>
            </a:pPr>
            <a:endParaRPr lang="en-US" dirty="0" smtClean="0">
              <a:solidFill>
                <a:schemeClr val="tx2"/>
              </a:solidFill>
            </a:endParaRPr>
          </a:p>
          <a:p>
            <a:pPr marL="342900" indent="-342900">
              <a:buFontTx/>
              <a:buChar char="-"/>
            </a:pPr>
            <a:r>
              <a:rPr lang="vi-VN" dirty="0" smtClean="0">
                <a:solidFill>
                  <a:schemeClr val="tx2"/>
                </a:solidFill>
              </a:rPr>
              <a:t>Înainte </a:t>
            </a:r>
            <a:r>
              <a:rPr lang="vi-VN" dirty="0">
                <a:solidFill>
                  <a:schemeClr val="tx2"/>
                </a:solidFill>
              </a:rPr>
              <a:t>de a se repeta ciclurile de </a:t>
            </a:r>
            <a:r>
              <a:rPr lang="vi-VN" dirty="0" smtClean="0">
                <a:solidFill>
                  <a:schemeClr val="tx2"/>
                </a:solidFill>
              </a:rPr>
              <a:t>tratament </a:t>
            </a:r>
            <a:r>
              <a:rPr lang="vi-VN" b="1" dirty="0">
                <a:solidFill>
                  <a:schemeClr val="tx2"/>
                </a:solidFill>
              </a:rPr>
              <a:t>intervalul fără terapie este de cel puţin 14 zile</a:t>
            </a:r>
            <a:r>
              <a:rPr lang="vi-VN" dirty="0">
                <a:solidFill>
                  <a:schemeClr val="tx2"/>
                </a:solidFill>
              </a:rPr>
              <a:t>, cel mai bine până ce este garantată refacerea măduvii osoase</a:t>
            </a:r>
            <a:r>
              <a:rPr lang="vi-VN" dirty="0" smtClean="0">
                <a:solidFill>
                  <a:schemeClr val="tx2"/>
                </a:solidFill>
              </a:rPr>
              <a:t>.</a:t>
            </a:r>
            <a:endParaRPr lang="vi-VN" dirty="0">
              <a:solidFill>
                <a:schemeClr val="tx2"/>
              </a:solidFill>
            </a:endParaRPr>
          </a:p>
        </p:txBody>
      </p:sp>
      <p:sp>
        <p:nvSpPr>
          <p:cNvPr id="8" name="TextBox 7"/>
          <p:cNvSpPr txBox="1"/>
          <p:nvPr/>
        </p:nvSpPr>
        <p:spPr>
          <a:xfrm>
            <a:off x="225631" y="419116"/>
            <a:ext cx="8991600" cy="523220"/>
          </a:xfrm>
          <a:prstGeom prst="rect">
            <a:avLst/>
          </a:prstGeom>
          <a:noFill/>
        </p:spPr>
        <p:txBody>
          <a:bodyPr wrap="square" rtlCol="0">
            <a:spAutoFit/>
          </a:bodyPr>
          <a:lstStyle/>
          <a:p>
            <a:pPr algn="ctr"/>
            <a:r>
              <a:rPr lang="en-US" sz="2800" b="1" i="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Citarabina</a:t>
            </a:r>
            <a:r>
              <a:rPr lang="en-US" sz="28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 Doze</a:t>
            </a:r>
            <a:endParaRPr lang="en-US" sz="28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7" name="TextBox 6"/>
          <p:cNvSpPr txBox="1"/>
          <p:nvPr/>
        </p:nvSpPr>
        <p:spPr>
          <a:xfrm>
            <a:off x="225630" y="4662549"/>
            <a:ext cx="3421129" cy="400110"/>
          </a:xfrm>
          <a:prstGeom prst="rect">
            <a:avLst/>
          </a:prstGeom>
          <a:noFill/>
        </p:spPr>
        <p:txBody>
          <a:bodyPr wrap="none" rtlCol="0">
            <a:spAutoFit/>
          </a:bodyPr>
          <a:lstStyle/>
          <a:p>
            <a:r>
              <a:rPr lang="en-US" sz="1000" i="1" dirty="0" err="1" smtClean="0">
                <a:solidFill>
                  <a:schemeClr val="tx2"/>
                </a:solidFill>
              </a:rPr>
              <a:t>Alexan</a:t>
            </a:r>
            <a:r>
              <a:rPr lang="en-US" sz="1000" i="1" dirty="0" smtClean="0">
                <a:solidFill>
                  <a:schemeClr val="tx2"/>
                </a:solidFill>
              </a:rPr>
              <a:t>, </a:t>
            </a:r>
            <a:r>
              <a:rPr lang="en-US" sz="1000" i="1" dirty="0" err="1" smtClean="0">
                <a:solidFill>
                  <a:schemeClr val="tx2"/>
                </a:solidFill>
              </a:rPr>
              <a:t>Rezumatul</a:t>
            </a:r>
            <a:r>
              <a:rPr lang="en-US" sz="1000" i="1" dirty="0" smtClean="0">
                <a:solidFill>
                  <a:schemeClr val="tx2"/>
                </a:solidFill>
              </a:rPr>
              <a:t> </a:t>
            </a:r>
            <a:r>
              <a:rPr lang="en-US" sz="1000" i="1" dirty="0" err="1" smtClean="0">
                <a:solidFill>
                  <a:schemeClr val="tx2"/>
                </a:solidFill>
              </a:rPr>
              <a:t>Caracteristicilor</a:t>
            </a:r>
            <a:r>
              <a:rPr lang="en-US" sz="1000" i="1" dirty="0" smtClean="0">
                <a:solidFill>
                  <a:schemeClr val="tx2"/>
                </a:solidFill>
              </a:rPr>
              <a:t> </a:t>
            </a:r>
            <a:r>
              <a:rPr lang="en-US" sz="1000" i="1" dirty="0" err="1" smtClean="0">
                <a:solidFill>
                  <a:schemeClr val="tx2"/>
                </a:solidFill>
              </a:rPr>
              <a:t>Produsului</a:t>
            </a:r>
            <a:r>
              <a:rPr lang="en-US" sz="1000" i="1" dirty="0" smtClean="0">
                <a:solidFill>
                  <a:schemeClr val="tx2"/>
                </a:solidFill>
              </a:rPr>
              <a:t>, </a:t>
            </a:r>
            <a:r>
              <a:rPr lang="en-US" sz="1000" i="1" dirty="0" err="1" smtClean="0">
                <a:solidFill>
                  <a:schemeClr val="tx2"/>
                </a:solidFill>
              </a:rPr>
              <a:t>februarie</a:t>
            </a:r>
            <a:r>
              <a:rPr lang="en-US" sz="1000" i="1" dirty="0" smtClean="0">
                <a:solidFill>
                  <a:schemeClr val="tx2"/>
                </a:solidFill>
              </a:rPr>
              <a:t> 2015,</a:t>
            </a:r>
          </a:p>
          <a:p>
            <a:r>
              <a:rPr lang="ro-RO" sz="1000" i="1" dirty="0" smtClean="0">
                <a:solidFill>
                  <a:schemeClr val="tx2"/>
                </a:solidFill>
              </a:rPr>
              <a:t>Cytosal, Rezumatul Caracteristicilor Produsului, martie 2015</a:t>
            </a:r>
            <a:endParaRPr lang="en-US" sz="1000" i="1" dirty="0">
              <a:solidFill>
                <a:schemeClr val="tx2"/>
              </a:solidFill>
            </a:endParaRPr>
          </a:p>
        </p:txBody>
      </p:sp>
    </p:spTree>
    <p:extLst>
      <p:ext uri="{BB962C8B-B14F-4D97-AF65-F5344CB8AC3E}">
        <p14:creationId xmlns:p14="http://schemas.microsoft.com/office/powerpoint/2010/main" val="245934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49431" y="1209080"/>
            <a:ext cx="8839200" cy="1200329"/>
          </a:xfrm>
          <a:prstGeom prst="rect">
            <a:avLst/>
          </a:prstGeom>
        </p:spPr>
        <p:txBody>
          <a:bodyPr wrap="square">
            <a:spAutoFit/>
          </a:bodyPr>
          <a:lstStyle/>
          <a:p>
            <a:r>
              <a:rPr lang="vi-VN" b="1" dirty="0" smtClean="0">
                <a:solidFill>
                  <a:schemeClr val="tx2"/>
                </a:solidFill>
              </a:rPr>
              <a:t>Menţinerea </a:t>
            </a:r>
            <a:r>
              <a:rPr lang="vi-VN" b="1" dirty="0">
                <a:solidFill>
                  <a:schemeClr val="tx2"/>
                </a:solidFill>
              </a:rPr>
              <a:t>remisiunii</a:t>
            </a:r>
          </a:p>
          <a:p>
            <a:pPr marL="342900" indent="-342900">
              <a:buFontTx/>
              <a:buChar char="-"/>
            </a:pPr>
            <a:r>
              <a:rPr lang="vi-VN" dirty="0">
                <a:solidFill>
                  <a:schemeClr val="tx2"/>
                </a:solidFill>
              </a:rPr>
              <a:t>Dozele uzuale pentru menţinerea </a:t>
            </a:r>
            <a:r>
              <a:rPr lang="vi-VN" dirty="0" smtClean="0">
                <a:solidFill>
                  <a:schemeClr val="tx2"/>
                </a:solidFill>
              </a:rPr>
              <a:t>remisiunii</a:t>
            </a:r>
            <a:r>
              <a:rPr lang="en-US" dirty="0" smtClean="0">
                <a:solidFill>
                  <a:schemeClr val="tx2"/>
                </a:solidFill>
              </a:rPr>
              <a:t>: </a:t>
            </a:r>
            <a:r>
              <a:rPr lang="vi-VN" b="1" dirty="0" smtClean="0">
                <a:solidFill>
                  <a:schemeClr val="tx2"/>
                </a:solidFill>
              </a:rPr>
              <a:t>70 </a:t>
            </a:r>
            <a:r>
              <a:rPr lang="en-US" b="1" dirty="0" smtClean="0">
                <a:solidFill>
                  <a:schemeClr val="tx2"/>
                </a:solidFill>
                <a:sym typeface="Wingdings" panose="05000000000000000000" pitchFamily="2" charset="2"/>
              </a:rPr>
              <a:t></a:t>
            </a:r>
            <a:r>
              <a:rPr lang="vi-VN" b="1" dirty="0" smtClean="0">
                <a:solidFill>
                  <a:schemeClr val="tx2"/>
                </a:solidFill>
              </a:rPr>
              <a:t>200 mg/m</a:t>
            </a:r>
            <a:r>
              <a:rPr lang="vi-VN" b="1" baseline="30000" dirty="0" smtClean="0">
                <a:solidFill>
                  <a:schemeClr val="tx2"/>
                </a:solidFill>
              </a:rPr>
              <a:t>2</a:t>
            </a:r>
            <a:r>
              <a:rPr lang="vi-VN" b="1" dirty="0" smtClean="0">
                <a:solidFill>
                  <a:schemeClr val="tx2"/>
                </a:solidFill>
              </a:rPr>
              <a:t> şi </a:t>
            </a:r>
            <a:r>
              <a:rPr lang="vi-VN" b="1" dirty="0">
                <a:solidFill>
                  <a:schemeClr val="tx2"/>
                </a:solidFill>
              </a:rPr>
              <a:t>zi </a:t>
            </a:r>
            <a:r>
              <a:rPr lang="vi-VN" dirty="0">
                <a:solidFill>
                  <a:schemeClr val="tx2"/>
                </a:solidFill>
              </a:rPr>
              <a:t>sub formă de injecţie intravenoasă rapidă sau injecţie subcutanată zilnică, </a:t>
            </a:r>
            <a:r>
              <a:rPr lang="en-US" b="1" dirty="0" smtClean="0">
                <a:solidFill>
                  <a:schemeClr val="tx2"/>
                </a:solidFill>
                <a:latin typeface="Arial" panose="020B0604020202020204" pitchFamily="34" charset="0"/>
                <a:cs typeface="Arial" panose="020B0604020202020204" pitchFamily="34" charset="0"/>
              </a:rPr>
              <a:t>5</a:t>
            </a:r>
            <a:r>
              <a:rPr lang="vi-VN" b="1" dirty="0" smtClean="0">
                <a:solidFill>
                  <a:schemeClr val="tx2"/>
                </a:solidFill>
              </a:rPr>
              <a:t> </a:t>
            </a:r>
            <a:r>
              <a:rPr lang="vi-VN" b="1" dirty="0">
                <a:solidFill>
                  <a:schemeClr val="tx2"/>
                </a:solidFill>
              </a:rPr>
              <a:t>zile la interval de 4 săptămâni sau o dată pe săptămână</a:t>
            </a:r>
            <a:r>
              <a:rPr lang="vi-VN" dirty="0">
                <a:solidFill>
                  <a:schemeClr val="tx2"/>
                </a:solidFill>
              </a:rPr>
              <a:t>.</a:t>
            </a:r>
            <a:endParaRPr lang="en-US" dirty="0">
              <a:solidFill>
                <a:schemeClr val="tx2"/>
              </a:solidFill>
            </a:endParaRPr>
          </a:p>
        </p:txBody>
      </p:sp>
      <p:sp>
        <p:nvSpPr>
          <p:cNvPr id="8" name="TextBox 7"/>
          <p:cNvSpPr txBox="1"/>
          <p:nvPr/>
        </p:nvSpPr>
        <p:spPr>
          <a:xfrm>
            <a:off x="225631" y="419116"/>
            <a:ext cx="8991600" cy="523220"/>
          </a:xfrm>
          <a:prstGeom prst="rect">
            <a:avLst/>
          </a:prstGeom>
          <a:noFill/>
        </p:spPr>
        <p:txBody>
          <a:bodyPr wrap="square" rtlCol="0">
            <a:spAutoFit/>
          </a:bodyPr>
          <a:lstStyle/>
          <a:p>
            <a:pPr algn="ctr"/>
            <a:r>
              <a:rPr lang="en-US" sz="2800" b="1" i="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Citarabina</a:t>
            </a:r>
            <a:r>
              <a:rPr lang="en-US" sz="28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 Doze</a:t>
            </a:r>
            <a:endParaRPr lang="en-US" sz="28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7" name="TextBox 6"/>
          <p:cNvSpPr txBox="1"/>
          <p:nvPr/>
        </p:nvSpPr>
        <p:spPr>
          <a:xfrm>
            <a:off x="225630" y="4662549"/>
            <a:ext cx="3421129" cy="400110"/>
          </a:xfrm>
          <a:prstGeom prst="rect">
            <a:avLst/>
          </a:prstGeom>
          <a:noFill/>
        </p:spPr>
        <p:txBody>
          <a:bodyPr wrap="none" rtlCol="0">
            <a:spAutoFit/>
          </a:bodyPr>
          <a:lstStyle/>
          <a:p>
            <a:r>
              <a:rPr lang="en-US" sz="1000" i="1" dirty="0" err="1" smtClean="0">
                <a:solidFill>
                  <a:schemeClr val="tx2"/>
                </a:solidFill>
              </a:rPr>
              <a:t>Alexan</a:t>
            </a:r>
            <a:r>
              <a:rPr lang="en-US" sz="1000" i="1" dirty="0" smtClean="0">
                <a:solidFill>
                  <a:schemeClr val="tx2"/>
                </a:solidFill>
              </a:rPr>
              <a:t>, </a:t>
            </a:r>
            <a:r>
              <a:rPr lang="en-US" sz="1000" i="1" dirty="0" err="1" smtClean="0">
                <a:solidFill>
                  <a:schemeClr val="tx2"/>
                </a:solidFill>
              </a:rPr>
              <a:t>Rezumatul</a:t>
            </a:r>
            <a:r>
              <a:rPr lang="en-US" sz="1000" i="1" dirty="0" smtClean="0">
                <a:solidFill>
                  <a:schemeClr val="tx2"/>
                </a:solidFill>
              </a:rPr>
              <a:t> </a:t>
            </a:r>
            <a:r>
              <a:rPr lang="en-US" sz="1000" i="1" dirty="0" err="1" smtClean="0">
                <a:solidFill>
                  <a:schemeClr val="tx2"/>
                </a:solidFill>
              </a:rPr>
              <a:t>Caracteristicilor</a:t>
            </a:r>
            <a:r>
              <a:rPr lang="en-US" sz="1000" i="1" dirty="0" smtClean="0">
                <a:solidFill>
                  <a:schemeClr val="tx2"/>
                </a:solidFill>
              </a:rPr>
              <a:t> </a:t>
            </a:r>
            <a:r>
              <a:rPr lang="en-US" sz="1000" i="1" dirty="0" err="1" smtClean="0">
                <a:solidFill>
                  <a:schemeClr val="tx2"/>
                </a:solidFill>
              </a:rPr>
              <a:t>Produsului</a:t>
            </a:r>
            <a:r>
              <a:rPr lang="en-US" sz="1000" i="1" dirty="0" smtClean="0">
                <a:solidFill>
                  <a:schemeClr val="tx2"/>
                </a:solidFill>
              </a:rPr>
              <a:t>, </a:t>
            </a:r>
            <a:r>
              <a:rPr lang="en-US" sz="1000" i="1" dirty="0" err="1" smtClean="0">
                <a:solidFill>
                  <a:schemeClr val="tx2"/>
                </a:solidFill>
              </a:rPr>
              <a:t>februarie</a:t>
            </a:r>
            <a:r>
              <a:rPr lang="en-US" sz="1000" i="1" dirty="0" smtClean="0">
                <a:solidFill>
                  <a:schemeClr val="tx2"/>
                </a:solidFill>
              </a:rPr>
              <a:t> 2015,</a:t>
            </a:r>
          </a:p>
          <a:p>
            <a:r>
              <a:rPr lang="ro-RO" sz="1000" i="1" dirty="0" smtClean="0">
                <a:solidFill>
                  <a:schemeClr val="tx2"/>
                </a:solidFill>
              </a:rPr>
              <a:t>Cytosal, Rezumatul Caracteristicilor Produsului, martie 2015</a:t>
            </a:r>
            <a:endParaRPr lang="en-US" sz="1000" i="1" dirty="0">
              <a:solidFill>
                <a:schemeClr val="tx2"/>
              </a:solidFill>
            </a:endParaRPr>
          </a:p>
        </p:txBody>
      </p:sp>
      <p:sp>
        <p:nvSpPr>
          <p:cNvPr id="9" name="Rectangle 8"/>
          <p:cNvSpPr/>
          <p:nvPr/>
        </p:nvSpPr>
        <p:spPr>
          <a:xfrm>
            <a:off x="135576" y="2790025"/>
            <a:ext cx="8839200" cy="1754326"/>
          </a:xfrm>
          <a:prstGeom prst="rect">
            <a:avLst/>
          </a:prstGeom>
        </p:spPr>
        <p:txBody>
          <a:bodyPr wrap="square">
            <a:spAutoFit/>
          </a:bodyPr>
          <a:lstStyle/>
          <a:p>
            <a:r>
              <a:rPr lang="vi-VN" b="1" dirty="0">
                <a:solidFill>
                  <a:schemeClr val="tx2"/>
                </a:solidFill>
              </a:rPr>
              <a:t>Tratamentul limfoamelor non-Hodgkiniene</a:t>
            </a:r>
          </a:p>
          <a:p>
            <a:endParaRPr lang="en-US" dirty="0" smtClean="0">
              <a:solidFill>
                <a:schemeClr val="tx2"/>
              </a:solidFill>
            </a:endParaRPr>
          </a:p>
          <a:p>
            <a:r>
              <a:rPr lang="vi-VN" dirty="0" smtClean="0">
                <a:solidFill>
                  <a:schemeClr val="tx2"/>
                </a:solidFill>
              </a:rPr>
              <a:t>Adulţi</a:t>
            </a:r>
            <a:r>
              <a:rPr lang="vi-VN" dirty="0">
                <a:solidFill>
                  <a:schemeClr val="tx2"/>
                </a:solidFill>
              </a:rPr>
              <a:t>:</a:t>
            </a:r>
          </a:p>
          <a:p>
            <a:r>
              <a:rPr lang="vi-VN" dirty="0">
                <a:solidFill>
                  <a:schemeClr val="tx2"/>
                </a:solidFill>
              </a:rPr>
              <a:t>Pentru această indicaţie sunt utilizate scheme corespunzătoare de polichimioterapie, de exemplu regim PROMACE-CYTABOM. Doza de citarabină este de 300 </a:t>
            </a:r>
            <a:r>
              <a:rPr lang="vi-VN" dirty="0" smtClean="0">
                <a:solidFill>
                  <a:schemeClr val="tx2"/>
                </a:solidFill>
              </a:rPr>
              <a:t>mg/m</a:t>
            </a:r>
            <a:r>
              <a:rPr lang="vi-VN" baseline="30000" dirty="0" smtClean="0">
                <a:solidFill>
                  <a:schemeClr val="tx2"/>
                </a:solidFill>
              </a:rPr>
              <a:t>2</a:t>
            </a:r>
            <a:r>
              <a:rPr lang="vi-VN" dirty="0" smtClean="0">
                <a:solidFill>
                  <a:schemeClr val="tx2"/>
                </a:solidFill>
              </a:rPr>
              <a:t> în </a:t>
            </a:r>
            <a:r>
              <a:rPr lang="vi-VN" dirty="0">
                <a:solidFill>
                  <a:schemeClr val="tx2"/>
                </a:solidFill>
              </a:rPr>
              <a:t>ziua a 8-a a respectivului ciclu terapeutic.</a:t>
            </a:r>
            <a:endParaRPr lang="en-US" dirty="0">
              <a:solidFill>
                <a:schemeClr val="tx2"/>
              </a:solidFill>
            </a:endParaRPr>
          </a:p>
        </p:txBody>
      </p:sp>
    </p:spTree>
    <p:extLst>
      <p:ext uri="{BB962C8B-B14F-4D97-AF65-F5344CB8AC3E}">
        <p14:creationId xmlns:p14="http://schemas.microsoft.com/office/powerpoint/2010/main" val="128815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40525" y="1581150"/>
            <a:ext cx="8839200" cy="1477328"/>
          </a:xfrm>
          <a:prstGeom prst="rect">
            <a:avLst/>
          </a:prstGeom>
        </p:spPr>
        <p:txBody>
          <a:bodyPr wrap="square">
            <a:spAutoFit/>
          </a:bodyPr>
          <a:lstStyle/>
          <a:p>
            <a:r>
              <a:rPr lang="vi-VN" b="1" dirty="0">
                <a:solidFill>
                  <a:schemeClr val="tx2"/>
                </a:solidFill>
              </a:rPr>
              <a:t>Terapie cu doze </a:t>
            </a:r>
            <a:r>
              <a:rPr lang="vi-VN" b="1" dirty="0" smtClean="0">
                <a:solidFill>
                  <a:schemeClr val="tx2"/>
                </a:solidFill>
              </a:rPr>
              <a:t>mari</a:t>
            </a:r>
            <a:endParaRPr lang="en-US" b="1" dirty="0" smtClean="0">
              <a:solidFill>
                <a:schemeClr val="tx2"/>
              </a:solidFill>
            </a:endParaRPr>
          </a:p>
          <a:p>
            <a:endParaRPr lang="vi-VN" b="1" dirty="0">
              <a:solidFill>
                <a:schemeClr val="tx2"/>
              </a:solidFill>
            </a:endParaRPr>
          </a:p>
          <a:p>
            <a:r>
              <a:rPr lang="vi-VN" dirty="0">
                <a:solidFill>
                  <a:schemeClr val="tx2"/>
                </a:solidFill>
              </a:rPr>
              <a:t>Terapia cu doze mari de obicei se administrează sub formă de </a:t>
            </a:r>
            <a:r>
              <a:rPr lang="vi-VN" b="1" dirty="0">
                <a:solidFill>
                  <a:schemeClr val="tx2"/>
                </a:solidFill>
              </a:rPr>
              <a:t>1 </a:t>
            </a:r>
            <a:r>
              <a:rPr lang="en-US" b="1" dirty="0" smtClean="0">
                <a:solidFill>
                  <a:schemeClr val="tx2"/>
                </a:solidFill>
                <a:sym typeface="Wingdings" panose="05000000000000000000" pitchFamily="2" charset="2"/>
              </a:rPr>
              <a:t></a:t>
            </a:r>
            <a:r>
              <a:rPr lang="vi-VN" b="1" dirty="0" smtClean="0">
                <a:solidFill>
                  <a:schemeClr val="tx2"/>
                </a:solidFill>
              </a:rPr>
              <a:t>3 g/m</a:t>
            </a:r>
            <a:r>
              <a:rPr lang="vi-VN" b="1" baseline="30000" dirty="0" smtClean="0">
                <a:solidFill>
                  <a:schemeClr val="tx2"/>
                </a:solidFill>
              </a:rPr>
              <a:t>2</a:t>
            </a:r>
            <a:r>
              <a:rPr lang="vi-VN" b="1" dirty="0" smtClean="0">
                <a:solidFill>
                  <a:schemeClr val="tx2"/>
                </a:solidFill>
              </a:rPr>
              <a:t> </a:t>
            </a:r>
            <a:r>
              <a:rPr lang="vi-VN" dirty="0" smtClean="0">
                <a:solidFill>
                  <a:schemeClr val="tx2"/>
                </a:solidFill>
              </a:rPr>
              <a:t>prin </a:t>
            </a:r>
            <a:r>
              <a:rPr lang="vi-VN" dirty="0">
                <a:solidFill>
                  <a:schemeClr val="tx2"/>
                </a:solidFill>
              </a:rPr>
              <a:t>de perfuzie intravenoasă cu durata de 1 până la 3 ore</a:t>
            </a:r>
            <a:r>
              <a:rPr lang="vi-VN" b="1" dirty="0">
                <a:solidFill>
                  <a:schemeClr val="tx2"/>
                </a:solidFill>
              </a:rPr>
              <a:t>, la interval de 12 ore timp de 4 până la 6 zile.</a:t>
            </a:r>
            <a:endParaRPr lang="en-US" b="1" dirty="0">
              <a:solidFill>
                <a:schemeClr val="tx2"/>
              </a:solidFill>
            </a:endParaRPr>
          </a:p>
        </p:txBody>
      </p:sp>
      <p:sp>
        <p:nvSpPr>
          <p:cNvPr id="8" name="TextBox 7"/>
          <p:cNvSpPr txBox="1"/>
          <p:nvPr/>
        </p:nvSpPr>
        <p:spPr>
          <a:xfrm>
            <a:off x="225631" y="419116"/>
            <a:ext cx="8991600" cy="523220"/>
          </a:xfrm>
          <a:prstGeom prst="rect">
            <a:avLst/>
          </a:prstGeom>
          <a:noFill/>
        </p:spPr>
        <p:txBody>
          <a:bodyPr wrap="square" rtlCol="0">
            <a:spAutoFit/>
          </a:bodyPr>
          <a:lstStyle/>
          <a:p>
            <a:pPr algn="ctr"/>
            <a:r>
              <a:rPr lang="en-US" sz="2800" b="1" i="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Citarabina</a:t>
            </a:r>
            <a:r>
              <a:rPr lang="en-US" sz="28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 Doze</a:t>
            </a:r>
            <a:endParaRPr lang="en-US" sz="28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7" name="TextBox 6"/>
          <p:cNvSpPr txBox="1"/>
          <p:nvPr/>
        </p:nvSpPr>
        <p:spPr>
          <a:xfrm>
            <a:off x="225630" y="4662549"/>
            <a:ext cx="3421129" cy="400110"/>
          </a:xfrm>
          <a:prstGeom prst="rect">
            <a:avLst/>
          </a:prstGeom>
          <a:noFill/>
        </p:spPr>
        <p:txBody>
          <a:bodyPr wrap="none" rtlCol="0">
            <a:spAutoFit/>
          </a:bodyPr>
          <a:lstStyle/>
          <a:p>
            <a:r>
              <a:rPr lang="en-US" sz="1000" i="1" dirty="0" err="1" smtClean="0">
                <a:solidFill>
                  <a:schemeClr val="tx2"/>
                </a:solidFill>
              </a:rPr>
              <a:t>Alexan</a:t>
            </a:r>
            <a:r>
              <a:rPr lang="en-US" sz="1000" i="1" dirty="0" smtClean="0">
                <a:solidFill>
                  <a:schemeClr val="tx2"/>
                </a:solidFill>
              </a:rPr>
              <a:t>, </a:t>
            </a:r>
            <a:r>
              <a:rPr lang="en-US" sz="1000" i="1" dirty="0" err="1" smtClean="0">
                <a:solidFill>
                  <a:schemeClr val="tx2"/>
                </a:solidFill>
              </a:rPr>
              <a:t>Rezumatul</a:t>
            </a:r>
            <a:r>
              <a:rPr lang="en-US" sz="1000" i="1" dirty="0" smtClean="0">
                <a:solidFill>
                  <a:schemeClr val="tx2"/>
                </a:solidFill>
              </a:rPr>
              <a:t> </a:t>
            </a:r>
            <a:r>
              <a:rPr lang="en-US" sz="1000" i="1" dirty="0" err="1" smtClean="0">
                <a:solidFill>
                  <a:schemeClr val="tx2"/>
                </a:solidFill>
              </a:rPr>
              <a:t>Caracteristicilor</a:t>
            </a:r>
            <a:r>
              <a:rPr lang="en-US" sz="1000" i="1" dirty="0" smtClean="0">
                <a:solidFill>
                  <a:schemeClr val="tx2"/>
                </a:solidFill>
              </a:rPr>
              <a:t> </a:t>
            </a:r>
            <a:r>
              <a:rPr lang="en-US" sz="1000" i="1" dirty="0" err="1" smtClean="0">
                <a:solidFill>
                  <a:schemeClr val="tx2"/>
                </a:solidFill>
              </a:rPr>
              <a:t>Produsului</a:t>
            </a:r>
            <a:r>
              <a:rPr lang="en-US" sz="1000" i="1" dirty="0" smtClean="0">
                <a:solidFill>
                  <a:schemeClr val="tx2"/>
                </a:solidFill>
              </a:rPr>
              <a:t>, </a:t>
            </a:r>
            <a:r>
              <a:rPr lang="en-US" sz="1000" i="1" dirty="0" err="1" smtClean="0">
                <a:solidFill>
                  <a:schemeClr val="tx2"/>
                </a:solidFill>
              </a:rPr>
              <a:t>februarie</a:t>
            </a:r>
            <a:r>
              <a:rPr lang="en-US" sz="1000" i="1" dirty="0" smtClean="0">
                <a:solidFill>
                  <a:schemeClr val="tx2"/>
                </a:solidFill>
              </a:rPr>
              <a:t> 2015,</a:t>
            </a:r>
          </a:p>
          <a:p>
            <a:r>
              <a:rPr lang="ro-RO" sz="1000" i="1" dirty="0" smtClean="0">
                <a:solidFill>
                  <a:schemeClr val="tx2"/>
                </a:solidFill>
              </a:rPr>
              <a:t>Cytosal, Rezumatul Caracteristicilor Produsului, martie 2015</a:t>
            </a:r>
            <a:endParaRPr lang="en-US" sz="1000" i="1" dirty="0">
              <a:solidFill>
                <a:schemeClr val="tx2"/>
              </a:solidFill>
            </a:endParaRPr>
          </a:p>
        </p:txBody>
      </p:sp>
    </p:spTree>
    <p:extLst>
      <p:ext uri="{BB962C8B-B14F-4D97-AF65-F5344CB8AC3E}">
        <p14:creationId xmlns:p14="http://schemas.microsoft.com/office/powerpoint/2010/main" val="2149066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76200" y="1657350"/>
            <a:ext cx="8839200" cy="2862322"/>
          </a:xfrm>
          <a:prstGeom prst="rect">
            <a:avLst/>
          </a:prstGeom>
        </p:spPr>
        <p:txBody>
          <a:bodyPr wrap="square">
            <a:spAutoFit/>
          </a:bodyPr>
          <a:lstStyle/>
          <a:p>
            <a:r>
              <a:rPr lang="vi-VN" b="1" i="1" dirty="0">
                <a:solidFill>
                  <a:schemeClr val="tx2"/>
                </a:solidFill>
              </a:rPr>
              <a:t>Efecte hematologice: </a:t>
            </a:r>
            <a:r>
              <a:rPr lang="vi-VN" dirty="0">
                <a:solidFill>
                  <a:schemeClr val="tx2"/>
                </a:solidFill>
              </a:rPr>
              <a:t>Citarabina este un supresor puternic al măduvei hematogene. Terapia trebuie iniţiată cu atenţie la pacienţii cu supresie medulară indusă de tratamente medicamentoase anterioare</a:t>
            </a:r>
            <a:r>
              <a:rPr lang="vi-VN" dirty="0" smtClean="0">
                <a:solidFill>
                  <a:schemeClr val="tx2"/>
                </a:solidFill>
              </a:rPr>
              <a:t>.</a:t>
            </a:r>
            <a:endParaRPr lang="ro-RO" dirty="0" smtClean="0">
              <a:solidFill>
                <a:schemeClr val="tx2"/>
              </a:solidFill>
            </a:endParaRPr>
          </a:p>
          <a:p>
            <a:endParaRPr lang="ro-RO" b="1" i="1" dirty="0" smtClean="0">
              <a:solidFill>
                <a:schemeClr val="tx2"/>
              </a:solidFill>
            </a:endParaRPr>
          </a:p>
          <a:p>
            <a:r>
              <a:rPr lang="vi-VN" b="1" i="1" dirty="0" smtClean="0">
                <a:solidFill>
                  <a:schemeClr val="tx2"/>
                </a:solidFill>
              </a:rPr>
              <a:t>Funcţia </a:t>
            </a:r>
            <a:r>
              <a:rPr lang="vi-VN" b="1" i="1" dirty="0">
                <a:solidFill>
                  <a:schemeClr val="tx2"/>
                </a:solidFill>
              </a:rPr>
              <a:t>hepatică şi/sau renală: </a:t>
            </a:r>
            <a:r>
              <a:rPr lang="vi-VN" dirty="0">
                <a:solidFill>
                  <a:schemeClr val="tx2"/>
                </a:solidFill>
              </a:rPr>
              <a:t>Aparent, ficatul uman asigură detoxifierea unei părţi importante din doza administrată. </a:t>
            </a:r>
            <a:r>
              <a:rPr lang="vi-VN" b="1" dirty="0">
                <a:solidFill>
                  <a:srgbClr val="FF0000"/>
                </a:solidFill>
              </a:rPr>
              <a:t>În cazul pacienţilor cu afectarea funcţiei renale sau hepatice, probabilitatea apariţiei fenomenelor de toxicitate la nivelul SNC după tratamentul cu doze mari de citarabină este mai mare. </a:t>
            </a:r>
            <a:r>
              <a:rPr lang="vi-VN" dirty="0">
                <a:solidFill>
                  <a:schemeClr val="tx2"/>
                </a:solidFill>
              </a:rPr>
              <a:t>Se recomandă precauţie şi folosirea de doze mai mici la pacienţii cu funcţie hepatică sau renală </a:t>
            </a:r>
            <a:r>
              <a:rPr lang="vi-VN" dirty="0" smtClean="0">
                <a:solidFill>
                  <a:schemeClr val="tx2"/>
                </a:solidFill>
              </a:rPr>
              <a:t>afectate</a:t>
            </a:r>
            <a:r>
              <a:rPr lang="en-US" dirty="0" smtClean="0">
                <a:solidFill>
                  <a:schemeClr val="tx2"/>
                </a:solidFill>
              </a:rPr>
              <a:t>.</a:t>
            </a:r>
            <a:endParaRPr lang="en-US" dirty="0">
              <a:solidFill>
                <a:schemeClr val="tx2"/>
              </a:solidFill>
            </a:endParaRPr>
          </a:p>
        </p:txBody>
      </p:sp>
      <p:sp>
        <p:nvSpPr>
          <p:cNvPr id="8" name="TextBox 7"/>
          <p:cNvSpPr txBox="1"/>
          <p:nvPr/>
        </p:nvSpPr>
        <p:spPr>
          <a:xfrm>
            <a:off x="123701" y="744652"/>
            <a:ext cx="8991600" cy="400110"/>
          </a:xfrm>
          <a:prstGeom prst="rect">
            <a:avLst/>
          </a:prstGeom>
          <a:noFill/>
        </p:spPr>
        <p:txBody>
          <a:bodyPr wrap="square" rtlCol="0">
            <a:spAutoFit/>
          </a:bodyPr>
          <a:lstStyle/>
          <a:p>
            <a:pPr algn="ctr"/>
            <a:r>
              <a:rPr lang="en-US" sz="2000" b="1" i="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Citarabina</a:t>
            </a:r>
            <a:r>
              <a:rPr lang="ro-RO" sz="20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20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it-IT" sz="20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Atenţionări </a:t>
            </a:r>
            <a:r>
              <a:rPr lang="it-IT" sz="2000" b="1" i="1" dirty="0">
                <a:solidFill>
                  <a:schemeClr val="tx2"/>
                </a:solidFill>
                <a:latin typeface="Verdana" panose="020B0604030504040204" pitchFamily="34" charset="0"/>
                <a:ea typeface="Verdana" panose="020B0604030504040204" pitchFamily="34" charset="0"/>
                <a:cs typeface="Verdana" panose="020B0604030504040204" pitchFamily="34" charset="0"/>
              </a:rPr>
              <a:t>și precauţii speciale pentru utilizare</a:t>
            </a:r>
            <a:r>
              <a:rPr lang="ro-RO" sz="20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n-US" sz="20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
        <p:nvSpPr>
          <p:cNvPr id="3" name="TextBox 2"/>
          <p:cNvSpPr txBox="1"/>
          <p:nvPr/>
        </p:nvSpPr>
        <p:spPr>
          <a:xfrm>
            <a:off x="225630" y="4662549"/>
            <a:ext cx="3421129" cy="400110"/>
          </a:xfrm>
          <a:prstGeom prst="rect">
            <a:avLst/>
          </a:prstGeom>
          <a:noFill/>
        </p:spPr>
        <p:txBody>
          <a:bodyPr wrap="none" rtlCol="0">
            <a:spAutoFit/>
          </a:bodyPr>
          <a:lstStyle/>
          <a:p>
            <a:r>
              <a:rPr lang="en-US" sz="1000" i="1" dirty="0" err="1" smtClean="0">
                <a:solidFill>
                  <a:schemeClr val="tx2"/>
                </a:solidFill>
              </a:rPr>
              <a:t>Alexan</a:t>
            </a:r>
            <a:r>
              <a:rPr lang="en-US" sz="1000" i="1" dirty="0" smtClean="0">
                <a:solidFill>
                  <a:schemeClr val="tx2"/>
                </a:solidFill>
              </a:rPr>
              <a:t>, </a:t>
            </a:r>
            <a:r>
              <a:rPr lang="en-US" sz="1000" i="1" dirty="0" err="1" smtClean="0">
                <a:solidFill>
                  <a:schemeClr val="tx2"/>
                </a:solidFill>
              </a:rPr>
              <a:t>Rezumatul</a:t>
            </a:r>
            <a:r>
              <a:rPr lang="en-US" sz="1000" i="1" dirty="0" smtClean="0">
                <a:solidFill>
                  <a:schemeClr val="tx2"/>
                </a:solidFill>
              </a:rPr>
              <a:t> </a:t>
            </a:r>
            <a:r>
              <a:rPr lang="en-US" sz="1000" i="1" dirty="0" err="1" smtClean="0">
                <a:solidFill>
                  <a:schemeClr val="tx2"/>
                </a:solidFill>
              </a:rPr>
              <a:t>Caracteristicilor</a:t>
            </a:r>
            <a:r>
              <a:rPr lang="en-US" sz="1000" i="1" dirty="0" smtClean="0">
                <a:solidFill>
                  <a:schemeClr val="tx2"/>
                </a:solidFill>
              </a:rPr>
              <a:t> </a:t>
            </a:r>
            <a:r>
              <a:rPr lang="en-US" sz="1000" i="1" dirty="0" err="1" smtClean="0">
                <a:solidFill>
                  <a:schemeClr val="tx2"/>
                </a:solidFill>
              </a:rPr>
              <a:t>Produsului</a:t>
            </a:r>
            <a:r>
              <a:rPr lang="en-US" sz="1000" i="1" dirty="0" smtClean="0">
                <a:solidFill>
                  <a:schemeClr val="tx2"/>
                </a:solidFill>
              </a:rPr>
              <a:t>, </a:t>
            </a:r>
            <a:r>
              <a:rPr lang="en-US" sz="1000" i="1" dirty="0" err="1" smtClean="0">
                <a:solidFill>
                  <a:schemeClr val="tx2"/>
                </a:solidFill>
              </a:rPr>
              <a:t>februarie</a:t>
            </a:r>
            <a:r>
              <a:rPr lang="en-US" sz="1000" i="1" dirty="0" smtClean="0">
                <a:solidFill>
                  <a:schemeClr val="tx2"/>
                </a:solidFill>
              </a:rPr>
              <a:t> 2015,</a:t>
            </a:r>
          </a:p>
          <a:p>
            <a:r>
              <a:rPr lang="ro-RO" sz="1000" i="1" dirty="0" smtClean="0">
                <a:solidFill>
                  <a:schemeClr val="tx2"/>
                </a:solidFill>
              </a:rPr>
              <a:t>Cytosal, Rezumatul Caracteristicilor Produsului, martie 2015</a:t>
            </a:r>
            <a:endParaRPr lang="en-US" sz="1000" i="1" dirty="0">
              <a:solidFill>
                <a:schemeClr val="tx2"/>
              </a:solidFill>
            </a:endParaRPr>
          </a:p>
        </p:txBody>
      </p:sp>
    </p:spTree>
    <p:extLst>
      <p:ext uri="{BB962C8B-B14F-4D97-AF65-F5344CB8AC3E}">
        <p14:creationId xmlns:p14="http://schemas.microsoft.com/office/powerpoint/2010/main" val="2107672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3492</TotalTime>
  <Words>1394</Words>
  <Application>Microsoft Office PowerPoint</Application>
  <PresentationFormat>On-screen Show (16:9)</PresentationFormat>
  <Paragraphs>198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george_liloiu</dc:creator>
  <cp:lastModifiedBy>Lazar, Mihaela</cp:lastModifiedBy>
  <cp:revision>177</cp:revision>
  <cp:lastPrinted>2016-03-22T07:51:47Z</cp:lastPrinted>
  <dcterms:created xsi:type="dcterms:W3CDTF">2014-11-27T16:47:40Z</dcterms:created>
  <dcterms:modified xsi:type="dcterms:W3CDTF">2016-05-24T10:01:04Z</dcterms:modified>
</cp:coreProperties>
</file>