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8" r:id="rId2"/>
    <p:sldId id="291" r:id="rId3"/>
    <p:sldId id="310" r:id="rId4"/>
    <p:sldId id="311" r:id="rId5"/>
    <p:sldId id="312" r:id="rId6"/>
    <p:sldId id="329" r:id="rId7"/>
    <p:sldId id="333" r:id="rId8"/>
    <p:sldId id="330" r:id="rId9"/>
    <p:sldId id="331" r:id="rId10"/>
    <p:sldId id="346" r:id="rId11"/>
    <p:sldId id="335" r:id="rId12"/>
    <p:sldId id="336" r:id="rId13"/>
    <p:sldId id="327" r:id="rId14"/>
    <p:sldId id="326" r:id="rId15"/>
    <p:sldId id="385" r:id="rId16"/>
    <p:sldId id="337" r:id="rId17"/>
    <p:sldId id="339" r:id="rId18"/>
    <p:sldId id="334" r:id="rId19"/>
    <p:sldId id="314" r:id="rId20"/>
    <p:sldId id="341" r:id="rId21"/>
    <p:sldId id="323" r:id="rId22"/>
    <p:sldId id="347" r:id="rId23"/>
    <p:sldId id="342" r:id="rId24"/>
    <p:sldId id="343" r:id="rId25"/>
    <p:sldId id="344" r:id="rId26"/>
    <p:sldId id="345" r:id="rId27"/>
    <p:sldId id="316" r:id="rId28"/>
    <p:sldId id="348" r:id="rId29"/>
    <p:sldId id="349" r:id="rId30"/>
    <p:sldId id="350" r:id="rId31"/>
    <p:sldId id="352" r:id="rId32"/>
    <p:sldId id="317" r:id="rId33"/>
    <p:sldId id="318" r:id="rId34"/>
    <p:sldId id="319" r:id="rId35"/>
    <p:sldId id="321" r:id="rId36"/>
    <p:sldId id="313" r:id="rId37"/>
    <p:sldId id="322" r:id="rId38"/>
    <p:sldId id="324" r:id="rId39"/>
    <p:sldId id="355" r:id="rId40"/>
    <p:sldId id="356" r:id="rId41"/>
    <p:sldId id="384" r:id="rId42"/>
    <p:sldId id="325" r:id="rId43"/>
    <p:sldId id="357" r:id="rId44"/>
    <p:sldId id="358" r:id="rId45"/>
    <p:sldId id="359" r:id="rId46"/>
    <p:sldId id="360" r:id="rId47"/>
    <p:sldId id="361" r:id="rId48"/>
    <p:sldId id="362" r:id="rId49"/>
    <p:sldId id="363" r:id="rId50"/>
    <p:sldId id="364" r:id="rId51"/>
    <p:sldId id="365" r:id="rId52"/>
    <p:sldId id="366" r:id="rId53"/>
    <p:sldId id="375" r:id="rId54"/>
    <p:sldId id="376" r:id="rId55"/>
    <p:sldId id="377" r:id="rId56"/>
    <p:sldId id="378" r:id="rId57"/>
    <p:sldId id="379" r:id="rId58"/>
    <p:sldId id="380" r:id="rId59"/>
    <p:sldId id="381" r:id="rId60"/>
    <p:sldId id="382" r:id="rId61"/>
    <p:sldId id="383" r:id="rId62"/>
    <p:sldId id="354" r:id="rId63"/>
    <p:sldId id="286" r:id="rId64"/>
  </p:sldIdLst>
  <p:sldSz cx="9144000" cy="5143500" type="screen16x9"/>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2540" autoAdjust="0"/>
  </p:normalViewPr>
  <p:slideViewPr>
    <p:cSldViewPr>
      <p:cViewPr>
        <p:scale>
          <a:sx n="80" d="100"/>
          <a:sy n="80" d="100"/>
        </p:scale>
        <p:origin x="-1248" y="-264"/>
      </p:cViewPr>
      <p:guideLst>
        <p:guide orient="horz" pos="1620"/>
        <p:guide pos="288"/>
      </p:guideLst>
    </p:cSldViewPr>
  </p:slideViewPr>
  <p:notesTextViewPr>
    <p:cViewPr>
      <p:scale>
        <a:sx n="1" d="1"/>
        <a:sy n="1" d="1"/>
      </p:scale>
      <p:origin x="0" y="0"/>
    </p:cViewPr>
  </p:notesTextViewPr>
  <p:notesViewPr>
    <p:cSldViewPr>
      <p:cViewPr varScale="1">
        <p:scale>
          <a:sx n="90" d="100"/>
          <a:sy n="90" d="100"/>
        </p:scale>
        <p:origin x="-3744"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8D1AA6B-56BB-4EDF-8D64-23022C705AD6}" type="datetimeFigureOut">
              <a:rPr lang="en-US" smtClean="0"/>
              <a:t>4/19/2016</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3177D29-762B-4DE5-B0A8-930ACDE22CE4}" type="slidenum">
              <a:rPr lang="en-US" smtClean="0"/>
              <a:t>‹#›</a:t>
            </a:fld>
            <a:endParaRPr lang="en-US"/>
          </a:p>
        </p:txBody>
      </p:sp>
    </p:spTree>
    <p:extLst>
      <p:ext uri="{BB962C8B-B14F-4D97-AF65-F5344CB8AC3E}">
        <p14:creationId xmlns:p14="http://schemas.microsoft.com/office/powerpoint/2010/main" val="376980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C6E55180-DC4A-48C1-BD99-AA076DF97E56}" type="datetimeFigureOut">
              <a:rPr lang="ro-RO" smtClean="0"/>
              <a:t>19.04.2016</a:t>
            </a:fld>
            <a:endParaRPr lang="ro-RO"/>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6E9810E-0412-4B0F-A669-A7FD054C1E20}" type="slidenum">
              <a:rPr lang="ro-RO" smtClean="0"/>
              <a:t>‹#›</a:t>
            </a:fld>
            <a:endParaRPr lang="ro-RO"/>
          </a:p>
        </p:txBody>
      </p:sp>
    </p:spTree>
    <p:extLst>
      <p:ext uri="{BB962C8B-B14F-4D97-AF65-F5344CB8AC3E}">
        <p14:creationId xmlns:p14="http://schemas.microsoft.com/office/powerpoint/2010/main" val="47746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d.springer.com/journal/11239"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Wei.Huang@umassmed.edu" TargetMode="External"/><Relationship Id="rId4" Type="http://schemas.openxmlformats.org/officeDocument/2006/relationships/hyperlink" Target="http://rd.springer.com/journal/11239/41/3/page/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fld id="{35FAA138-B4B3-4E71-AC77-59A923634F21}" type="slidenum">
              <a:rPr lang="en-GB" altLang="en-US" sz="1200" smtClean="0">
                <a:latin typeface="Times New Roman" pitchFamily="18" charset="0"/>
              </a:rPr>
              <a:pPr/>
              <a:t>11</a:t>
            </a:fld>
            <a:endParaRPr lang="en-GB" altLang="en-US" sz="1200"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fld id="{83B38603-105A-4286-9392-4C8DE7034E99}" type="slidenum">
              <a:rPr lang="en-GB" altLang="en-US" sz="1200" smtClean="0">
                <a:latin typeface="Times New Roman" pitchFamily="18" charset="0"/>
              </a:rPr>
              <a:pPr/>
              <a:t>12</a:t>
            </a:fld>
            <a:endParaRPr lang="en-GB" altLang="en-US" sz="1200"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reflects an absolute risk increase of 2-3%, from 3-4% to 5-6%. </a:t>
            </a:r>
          </a:p>
        </p:txBody>
      </p:sp>
      <p:sp>
        <p:nvSpPr>
          <p:cNvPr id="4" name="Slide Number Placeholder 3"/>
          <p:cNvSpPr>
            <a:spLocks noGrp="1"/>
          </p:cNvSpPr>
          <p:nvPr>
            <p:ph type="sldNum" sz="quarter" idx="10"/>
          </p:nvPr>
        </p:nvSpPr>
        <p:spPr/>
        <p:txBody>
          <a:bodyPr/>
          <a:lstStyle/>
          <a:p>
            <a:fld id="{C6E9810E-0412-4B0F-A669-A7FD054C1E20}" type="slidenum">
              <a:rPr lang="ro-RO" smtClean="0"/>
              <a:t>15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Article</a:t>
            </a:r>
            <a:r>
              <a:rPr lang="en-US" dirty="0" err="1" smtClean="0">
                <a:hlinkClick r:id="rId3"/>
              </a:rPr>
              <a:t>Journal</a:t>
            </a:r>
            <a:r>
              <a:rPr lang="en-US" dirty="0" smtClean="0">
                <a:hlinkClick r:id="rId3"/>
              </a:rPr>
              <a:t> of Thrombosis and Thrombolysis</a:t>
            </a:r>
            <a:endParaRPr lang="en-US" dirty="0" smtClean="0"/>
          </a:p>
          <a:p>
            <a:r>
              <a:rPr lang="en-US" dirty="0" smtClean="0"/>
              <a:t>April 2016, Volume 41,</a:t>
            </a:r>
            <a:r>
              <a:rPr lang="en-US" dirty="0" smtClean="0">
                <a:hlinkClick r:id="rId4"/>
              </a:rPr>
              <a:t> Issue 3,</a:t>
            </a:r>
            <a:r>
              <a:rPr lang="en-US" dirty="0" smtClean="0"/>
              <a:t> pp 525-538</a:t>
            </a:r>
          </a:p>
          <a:p>
            <a:r>
              <a:rPr lang="en-US" dirty="0" smtClean="0"/>
              <a:t>First online: 05 February 2016</a:t>
            </a:r>
          </a:p>
          <a:p>
            <a:r>
              <a:rPr lang="en-US" b="1" dirty="0" smtClean="0"/>
              <a:t>Occurrence and predictors of recurrence after a first episode of acute venous thromboembolism: population-based Worcester Venous Thromboembolism Study</a:t>
            </a:r>
          </a:p>
          <a:p>
            <a:r>
              <a:rPr lang="en-US" dirty="0" smtClean="0"/>
              <a:t>Wei </a:t>
            </a:r>
            <a:r>
              <a:rPr lang="en-US" dirty="0" err="1" smtClean="0"/>
              <a:t>Huang</a:t>
            </a:r>
            <a:r>
              <a:rPr lang="en-US" b="1" dirty="0" err="1" smtClean="0"/>
              <a:t>Affiliated</a:t>
            </a:r>
            <a:r>
              <a:rPr lang="en-US" b="1" dirty="0" smtClean="0"/>
              <a:t> </a:t>
            </a:r>
            <a:r>
              <a:rPr lang="en-US" b="1" dirty="0" err="1" smtClean="0"/>
              <a:t>with</a:t>
            </a:r>
            <a:r>
              <a:rPr lang="en-US" dirty="0" err="1" smtClean="0"/>
              <a:t>Department</a:t>
            </a:r>
            <a:r>
              <a:rPr lang="en-US" dirty="0" smtClean="0"/>
              <a:t> of Surgery, Center for Outcomes Research, University of Massachusetts Medical School</a:t>
            </a:r>
            <a:r>
              <a:rPr lang="en-US" dirty="0" smtClean="0">
                <a:hlinkClick r:id="rId5"/>
              </a:rPr>
              <a:t> Email author </a:t>
            </a:r>
            <a:endParaRPr lang="en-US" dirty="0" smtClean="0"/>
          </a:p>
          <a:p>
            <a:r>
              <a:rPr lang="en-US" dirty="0" smtClean="0"/>
              <a:t>, Robert J. </a:t>
            </a:r>
            <a:r>
              <a:rPr lang="en-US" dirty="0" err="1" smtClean="0"/>
              <a:t>Goldberg</a:t>
            </a:r>
            <a:r>
              <a:rPr lang="en-US" b="1" dirty="0" err="1" smtClean="0"/>
              <a:t>Affiliated</a:t>
            </a:r>
            <a:r>
              <a:rPr lang="en-US" b="1" dirty="0" smtClean="0"/>
              <a:t> </a:t>
            </a:r>
            <a:r>
              <a:rPr lang="en-US" b="1" dirty="0" err="1" smtClean="0"/>
              <a:t>with</a:t>
            </a:r>
            <a:r>
              <a:rPr lang="en-US" dirty="0" err="1" smtClean="0"/>
              <a:t>Department</a:t>
            </a:r>
            <a:r>
              <a:rPr lang="en-US" dirty="0" smtClean="0"/>
              <a:t> of Quantitative Health Science, University of Massachusetts Medical School</a:t>
            </a:r>
          </a:p>
          <a:p>
            <a:r>
              <a:rPr lang="en-US" dirty="0" smtClean="0"/>
              <a:t>, Frederick A. </a:t>
            </a:r>
            <a:r>
              <a:rPr lang="en-US" dirty="0" err="1" smtClean="0"/>
              <a:t>Anderson</a:t>
            </a:r>
            <a:r>
              <a:rPr lang="en-US" b="1" dirty="0" err="1" smtClean="0"/>
              <a:t>Affiliated</a:t>
            </a:r>
            <a:r>
              <a:rPr lang="en-US" b="1" dirty="0" smtClean="0"/>
              <a:t> </a:t>
            </a:r>
            <a:r>
              <a:rPr lang="en-US" b="1" dirty="0" err="1" smtClean="0"/>
              <a:t>with</a:t>
            </a:r>
            <a:r>
              <a:rPr lang="en-US" dirty="0" err="1" smtClean="0"/>
              <a:t>Department</a:t>
            </a:r>
            <a:r>
              <a:rPr lang="en-US" dirty="0" smtClean="0"/>
              <a:t> of Surgery, Center for Outcomes Research, University of Massachusetts Medical School</a:t>
            </a:r>
          </a:p>
          <a:p>
            <a:r>
              <a:rPr lang="en-US" dirty="0" smtClean="0"/>
              <a:t>, Alexander T. </a:t>
            </a:r>
            <a:r>
              <a:rPr lang="en-US" dirty="0" err="1" smtClean="0"/>
              <a:t>Cohen</a:t>
            </a:r>
            <a:r>
              <a:rPr lang="en-US" b="1" dirty="0" err="1" smtClean="0"/>
              <a:t>Affiliated</a:t>
            </a:r>
            <a:r>
              <a:rPr lang="en-US" b="1" dirty="0" smtClean="0"/>
              <a:t> </a:t>
            </a:r>
            <a:r>
              <a:rPr lang="en-US" b="1" dirty="0" err="1" smtClean="0"/>
              <a:t>with</a:t>
            </a:r>
            <a:r>
              <a:rPr lang="en-US" dirty="0" err="1" smtClean="0"/>
              <a:t>Haematological</a:t>
            </a:r>
            <a:r>
              <a:rPr lang="en-US" dirty="0" smtClean="0"/>
              <a:t> Medicine, Guy’s and St Thomas’ Hospitals, King’s College</a:t>
            </a:r>
          </a:p>
          <a:p>
            <a:r>
              <a:rPr lang="en-US" dirty="0" smtClean="0"/>
              <a:t>, Frederick A. </a:t>
            </a:r>
            <a:r>
              <a:rPr lang="en-US" dirty="0" err="1" smtClean="0"/>
              <a:t>Spencer</a:t>
            </a:r>
            <a:r>
              <a:rPr lang="en-US" b="1" dirty="0" err="1" smtClean="0"/>
              <a:t>Affiliated</a:t>
            </a:r>
            <a:r>
              <a:rPr lang="en-US" b="1" dirty="0" smtClean="0"/>
              <a:t> </a:t>
            </a:r>
            <a:r>
              <a:rPr lang="en-US" b="1" dirty="0" err="1" smtClean="0"/>
              <a:t>with</a:t>
            </a:r>
            <a:r>
              <a:rPr lang="en-US" dirty="0" err="1" smtClean="0"/>
              <a:t>Department</a:t>
            </a:r>
            <a:r>
              <a:rPr lang="en-US" dirty="0" smtClean="0"/>
              <a:t> of Medicine, McMaster University</a:t>
            </a:r>
          </a:p>
          <a:p>
            <a:endParaRPr lang="en-US" dirty="0" smtClean="0"/>
          </a:p>
          <a:p>
            <a:r>
              <a:rPr lang="en-US" b="1" dirty="0" smtClean="0"/>
              <a:t>Abstract</a:t>
            </a:r>
          </a:p>
          <a:p>
            <a:r>
              <a:rPr lang="en-US" dirty="0" smtClean="0"/>
              <a:t>Venous thromboembolism (VTE) has multiple risk factors and tends to recur. Despite the benefits of anticoagulation, the prevalence of, and case-fatality rate associated with, recurrent VTE remains a concern after an acute episode; it is particularly high during the acute treatment phase. We sought to quantify the magnitude, identify predictors, and develop risk score calculator of recurrence within 3 years after first-time VTE. This was a population-based surveillance study among residents of central Massachusetts (MA), USA, diagnosed with an acute first-time pulmonary embolism and/or lower-extremity deep vein thrombosis from 1999 to 2009 in hospital and ambulatory settings in all 12 central MA hospitals. Medical records were reviewed and validated. The 2989 study patients were followed for 5836 person-years [mean follow-up 23.4 (median 30) months]. Mean age was 64.3 years, 44 % were men, and 94 % were white. The cumulative incidence rate of recurrent VTE within 3 years after an index VTE was 15 % overall, and 25, 13, and 13 % among patients with active cancer, provoked, or unprovoked VTE, respectively. Multivariable regression indicated that active cancer, varicose vein stripping, and inferior vena cava filter placement were independent predictors of recurrence during both 3-month and 3-year follow-up. A risk score calculator was developed based on the 3-month prognostic model. In conclusion, the rate of VTE recurrence over 3 years of follow-up remained high. The risk score calculator may assist clinicians at the index encounter in determining the frequency of clinical surveillance and appropriate outpatient treatment of VTE during the acute treatment phase.</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16</a:t>
            </a:fld>
            <a:endParaRPr lang="ro-RO"/>
          </a:p>
        </p:txBody>
      </p:sp>
    </p:spTree>
    <p:extLst>
      <p:ext uri="{BB962C8B-B14F-4D97-AF65-F5344CB8AC3E}">
        <p14:creationId xmlns:p14="http://schemas.microsoft.com/office/powerpoint/2010/main" val="256752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 </a:t>
            </a:r>
          </a:p>
          <a:p>
            <a:r>
              <a:rPr lang="en-US" dirty="0" smtClean="0"/>
              <a:t/>
            </a:r>
            <a:br>
              <a:rPr lang="en-US" dirty="0" smtClean="0"/>
            </a:br>
            <a:r>
              <a:rPr lang="en-US" b="1" dirty="0" smtClean="0"/>
              <a:t>Background:</a:t>
            </a:r>
            <a:r>
              <a:rPr lang="en-US" dirty="0" smtClean="0"/>
              <a:t> Patients (pts) with cancer and venous thromboembolism (VTE) are at high risk for recurrence of VTE. However, the exact incidence and risk factors are not well-known for recurrence. </a:t>
            </a:r>
            <a:r>
              <a:rPr lang="en-US" b="1" dirty="0" smtClean="0"/>
              <a:t>Methods:</a:t>
            </a:r>
            <a:r>
              <a:rPr lang="en-US" dirty="0" smtClean="0"/>
              <a:t> Medical records of all pts with VTE, confirmed by radiological studies, during one year period (2006) were reviewed for the type of VTE, the incidence of recurrence during one-year from the primary event, and the baseline risk factors for recurrent VTE, including demographics, history of VTE, erythropoiesis-stimulating agents, transfusions, blood counts, BUN/creatinine, and D-dimer. Univariate and multivariate Cox models were built to identify the risk factors for recurrent VTE. </a:t>
            </a:r>
            <a:r>
              <a:rPr lang="en-US" b="1" dirty="0" smtClean="0"/>
              <a:t>Results:</a:t>
            </a:r>
            <a:r>
              <a:rPr lang="en-US" dirty="0" smtClean="0"/>
              <a:t> 1215 episodes of VTE were diagnosed in 980 patients (532 males and 448 females); 480 DVT, 478 PE, and 22 DVT and PE. 138 of 980 pts (14.1%) had recurrent VTE during 1 year; majority of pts (99 pts, 72%) had recurrence during 3 months. We, therefore, examined risk factors for recurrence during 3 months. The recurrence rate for pts &lt; 60 years was 13.0% (60/461) as compared to 7.5% (39/519) for those &gt;60 years, p=0.0043. Pts with PE had higher recurrence rate than pts with DVT [12.4% (62/500) vs. 7.7% (37/480), p=0.015]. Pts with HGB &gt;12 g/</a:t>
            </a:r>
            <a:r>
              <a:rPr lang="en-US" dirty="0" err="1" smtClean="0"/>
              <a:t>dL</a:t>
            </a:r>
            <a:r>
              <a:rPr lang="en-US" dirty="0" smtClean="0"/>
              <a:t> had higher recurrence rate than pts with &lt; 12g/</a:t>
            </a:r>
            <a:r>
              <a:rPr lang="en-US" dirty="0" err="1" smtClean="0"/>
              <a:t>dL</a:t>
            </a:r>
            <a:r>
              <a:rPr lang="en-US" dirty="0" smtClean="0"/>
              <a:t> [13.5% (39/289) vs. 8.7% (60/691), p=0.023]. Pts with PLT counts &lt; 25 k/</a:t>
            </a:r>
            <a:r>
              <a:rPr lang="en-US" dirty="0" err="1" smtClean="0"/>
              <a:t>uL</a:t>
            </a:r>
            <a:r>
              <a:rPr lang="en-US" dirty="0" smtClean="0"/>
              <a:t> had lower recurrence than those with &gt; 25k/</a:t>
            </a:r>
            <a:r>
              <a:rPr lang="en-US" dirty="0" err="1" smtClean="0"/>
              <a:t>uL</a:t>
            </a:r>
            <a:r>
              <a:rPr lang="en-US" dirty="0" smtClean="0"/>
              <a:t> [3.2% (3/93) vs. 10.8% (96/887), p=0.021]. Men had higher recurrence than women [11.7% (62/532) vs. 8.3% (37/448), p=0.079]. Multivariate analysis showed that younger pts [&lt;60 vs &gt; 60 years, hazard ratio (HR):2.08, 95%CI: 1.36-3.19, p=0.0007), pts with PE [PE vs DVT, HR 1.82(1.18-2.81), p=0.0071], and male gender [male vs female, HR 1.56(1.02-2.40), p=0.041] were independent risk factors predictive of recurrence. </a:t>
            </a:r>
            <a:r>
              <a:rPr lang="en-US" b="1" dirty="0" smtClean="0"/>
              <a:t>Conclusions:</a:t>
            </a:r>
            <a:r>
              <a:rPr lang="en-US" dirty="0" smtClean="0"/>
              <a:t> Incidence of VTE recurrence is high among cancer pts, especially during first 3 months. Male pts, younger (&lt;60 years) pts, and pts with PE were at significantly higher risk for recurrent VTE and may help identify high risk patients for prevention strategy for recurrence.</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17</a:t>
            </a:fld>
            <a:endParaRPr lang="ro-RO"/>
          </a:p>
        </p:txBody>
      </p:sp>
    </p:spTree>
    <p:extLst>
      <p:ext uri="{BB962C8B-B14F-4D97-AF65-F5344CB8AC3E}">
        <p14:creationId xmlns:p14="http://schemas.microsoft.com/office/powerpoint/2010/main" val="227699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reflects an absolute risk increase of 2-3%, from 3-4% to 5-6%. </a:t>
            </a:r>
          </a:p>
        </p:txBody>
      </p:sp>
      <p:sp>
        <p:nvSpPr>
          <p:cNvPr id="4" name="Slide Number Placeholder 3"/>
          <p:cNvSpPr>
            <a:spLocks noGrp="1"/>
          </p:cNvSpPr>
          <p:nvPr>
            <p:ph type="sldNum" sz="quarter" idx="10"/>
          </p:nvPr>
        </p:nvSpPr>
        <p:spPr/>
        <p:txBody>
          <a:bodyPr/>
          <a:lstStyle/>
          <a:p>
            <a:fld id="{C6E9810E-0412-4B0F-A669-A7FD054C1E20}" type="slidenum">
              <a:rPr lang="ro-RO" smtClean="0"/>
              <a:t>18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Majoritatea</a:t>
            </a:r>
            <a:r>
              <a:rPr lang="en-US" dirty="0" smtClean="0"/>
              <a:t> </a:t>
            </a:r>
            <a:r>
              <a:rPr lang="en-US" dirty="0" err="1" smtClean="0"/>
              <a:t>pacientilor</a:t>
            </a:r>
            <a:r>
              <a:rPr lang="en-US" dirty="0" smtClean="0"/>
              <a:t> cu cancer </a:t>
            </a:r>
            <a:r>
              <a:rPr lang="en-US" dirty="0" err="1" smtClean="0"/>
              <a:t>tratati</a:t>
            </a:r>
            <a:r>
              <a:rPr lang="en-US" dirty="0" smtClean="0"/>
              <a:t> cu </a:t>
            </a:r>
            <a:r>
              <a:rPr lang="en-US" dirty="0" err="1" smtClean="0"/>
              <a:t>chimioterapie</a:t>
            </a:r>
            <a:r>
              <a:rPr lang="en-US" dirty="0" smtClean="0"/>
              <a:t> </a:t>
            </a:r>
            <a:r>
              <a:rPr lang="en-US" dirty="0" err="1" smtClean="0"/>
              <a:t>dezvolta</a:t>
            </a:r>
            <a:r>
              <a:rPr lang="en-US" dirty="0" smtClean="0"/>
              <a:t> CIA.</a:t>
            </a:r>
          </a:p>
          <a:p>
            <a:r>
              <a:rPr lang="en-US" dirty="0" smtClean="0"/>
              <a:t>~ 83% </a:t>
            </a:r>
            <a:r>
              <a:rPr lang="en-US" dirty="0" err="1" smtClean="0"/>
              <a:t>dintre</a:t>
            </a:r>
            <a:r>
              <a:rPr lang="en-US" dirty="0" smtClean="0"/>
              <a:t> </a:t>
            </a:r>
            <a:r>
              <a:rPr lang="en-US" dirty="0" err="1" smtClean="0"/>
              <a:t>pacienti</a:t>
            </a:r>
            <a:r>
              <a:rPr lang="en-US" dirty="0" smtClean="0"/>
              <a:t> </a:t>
            </a:r>
            <a:r>
              <a:rPr lang="en-US" dirty="0" err="1" smtClean="0"/>
              <a:t>tratati</a:t>
            </a:r>
            <a:r>
              <a:rPr lang="en-US" dirty="0" smtClean="0"/>
              <a:t> cu CT </a:t>
            </a:r>
            <a:r>
              <a:rPr lang="en-US" dirty="0" err="1" smtClean="0"/>
              <a:t>dezvolta</a:t>
            </a:r>
            <a:r>
              <a:rPr lang="en-US" dirty="0" smtClean="0"/>
              <a:t> CIA.</a:t>
            </a:r>
          </a:p>
          <a:p>
            <a:r>
              <a:rPr lang="en-US" dirty="0" err="1" smtClean="0"/>
              <a:t>Majoritatea</a:t>
            </a:r>
            <a:r>
              <a:rPr lang="en-US" dirty="0" smtClean="0"/>
              <a:t> </a:t>
            </a:r>
            <a:r>
              <a:rPr lang="en-US" dirty="0" err="1" smtClean="0"/>
              <a:t>pacientilor</a:t>
            </a:r>
            <a:r>
              <a:rPr lang="en-US" dirty="0" smtClean="0"/>
              <a:t> cu CIA </a:t>
            </a:r>
            <a:r>
              <a:rPr lang="en-US" dirty="0" err="1" smtClean="0"/>
              <a:t>sufera</a:t>
            </a:r>
            <a:r>
              <a:rPr lang="en-US" baseline="0" dirty="0" smtClean="0"/>
              <a:t> de </a:t>
            </a:r>
            <a:r>
              <a:rPr lang="en-US" baseline="0" dirty="0" err="1" smtClean="0"/>
              <a:t>astenie</a:t>
            </a:r>
            <a:r>
              <a:rPr lang="en-US" baseline="0" dirty="0" smtClean="0"/>
              <a:t>, stare de </a:t>
            </a:r>
            <a:r>
              <a:rPr lang="en-US" baseline="0" dirty="0" err="1" smtClean="0"/>
              <a:t>slabiciune</a:t>
            </a:r>
            <a:r>
              <a:rPr lang="en-US" baseline="0" dirty="0" smtClean="0"/>
              <a:t>, </a:t>
            </a:r>
            <a:r>
              <a:rPr lang="en-US" baseline="0" dirty="0" err="1" smtClean="0"/>
              <a:t>dispnee</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scaderea</a:t>
            </a:r>
            <a:r>
              <a:rPr lang="en-US" baseline="0" dirty="0" smtClean="0">
                <a:sym typeface="Wingdings" panose="05000000000000000000" pitchFamily="2" charset="2"/>
              </a:rPr>
              <a:t> </a:t>
            </a:r>
            <a:r>
              <a:rPr lang="en-US" baseline="0" dirty="0" err="1" smtClean="0">
                <a:sym typeface="Wingdings" panose="05000000000000000000" pitchFamily="2" charset="2"/>
              </a:rPr>
              <a:t>calitatii</a:t>
            </a:r>
            <a:r>
              <a:rPr lang="en-US" baseline="0" dirty="0" smtClean="0">
                <a:sym typeface="Wingdings" panose="05000000000000000000" pitchFamily="2" charset="2"/>
              </a:rPr>
              <a:t> </a:t>
            </a:r>
            <a:r>
              <a:rPr lang="en-US" baseline="0" dirty="0" err="1" smtClean="0">
                <a:sym typeface="Wingdings" panose="05000000000000000000" pitchFamily="2" charset="2"/>
              </a:rPr>
              <a:t>vietii</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 </a:t>
            </a:r>
            <a:r>
              <a:rPr lang="en-US" baseline="0" dirty="0" err="1" smtClean="0">
                <a:sym typeface="Wingdings" panose="05000000000000000000" pitchFamily="2" charset="2"/>
              </a:rPr>
              <a:t>statusului</a:t>
            </a:r>
            <a:r>
              <a:rPr lang="en-US" baseline="0" dirty="0" smtClean="0">
                <a:sym typeface="Wingdings" panose="05000000000000000000" pitchFamily="2" charset="2"/>
              </a:rPr>
              <a:t> de </a:t>
            </a:r>
            <a:r>
              <a:rPr lang="en-US" baseline="0" dirty="0" err="1" smtClean="0">
                <a:sym typeface="Wingdings" panose="05000000000000000000" pitchFamily="2" charset="2"/>
              </a:rPr>
              <a:t>performanta</a:t>
            </a:r>
            <a:r>
              <a:rPr lang="en-US" baseline="0" dirty="0" smtClean="0">
                <a:sym typeface="Wingdings" panose="05000000000000000000" pitchFamily="2" charset="2"/>
              </a:rPr>
              <a:t>. </a:t>
            </a:r>
          </a:p>
          <a:p>
            <a:r>
              <a:rPr lang="en-US" baseline="0" dirty="0" err="1" smtClean="0">
                <a:sym typeface="Wingdings" panose="05000000000000000000" pitchFamily="2" charset="2"/>
              </a:rPr>
              <a:t>Obiectivul</a:t>
            </a:r>
            <a:r>
              <a:rPr lang="en-US" baseline="0" dirty="0" smtClean="0">
                <a:sym typeface="Wingdings" panose="05000000000000000000" pitchFamily="2" charset="2"/>
              </a:rPr>
              <a:t> major al </a:t>
            </a:r>
            <a:r>
              <a:rPr lang="en-US" baseline="0" dirty="0" err="1" smtClean="0">
                <a:sym typeface="Wingdings" panose="05000000000000000000" pitchFamily="2" charset="2"/>
              </a:rPr>
              <a:t>tratamentului</a:t>
            </a:r>
            <a:r>
              <a:rPr lang="en-US" baseline="0" dirty="0" smtClean="0">
                <a:sym typeface="Wingdings" panose="05000000000000000000" pitchFamily="2" charset="2"/>
              </a:rPr>
              <a:t> in </a:t>
            </a:r>
            <a:r>
              <a:rPr lang="en-US" baseline="0" dirty="0" err="1" smtClean="0">
                <a:sym typeface="Wingdings" panose="05000000000000000000" pitchFamily="2" charset="2"/>
              </a:rPr>
              <a:t>cazul</a:t>
            </a:r>
            <a:r>
              <a:rPr lang="en-US" baseline="0" dirty="0" smtClean="0">
                <a:sym typeface="Wingdings" panose="05000000000000000000" pitchFamily="2" charset="2"/>
              </a:rPr>
              <a:t> </a:t>
            </a:r>
            <a:r>
              <a:rPr lang="en-US" baseline="0" dirty="0" err="1" smtClean="0">
                <a:sym typeface="Wingdings" panose="05000000000000000000" pitchFamily="2" charset="2"/>
              </a:rPr>
              <a:t>pacientilor</a:t>
            </a:r>
            <a:r>
              <a:rPr lang="en-US" baseline="0" dirty="0" smtClean="0">
                <a:sym typeface="Wingdings" panose="05000000000000000000" pitchFamily="2" charset="2"/>
              </a:rPr>
              <a:t> cu CIA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reducerea</a:t>
            </a:r>
            <a:r>
              <a:rPr lang="en-US" baseline="0" dirty="0" smtClean="0">
                <a:sym typeface="Wingdings" panose="05000000000000000000" pitchFamily="2" charset="2"/>
              </a:rPr>
              <a:t> </a:t>
            </a:r>
            <a:r>
              <a:rPr lang="en-US" baseline="0" dirty="0" err="1" smtClean="0">
                <a:sym typeface="Wingdings" panose="05000000000000000000" pitchFamily="2" charset="2"/>
              </a:rPr>
              <a:t>necesarului</a:t>
            </a:r>
            <a:r>
              <a:rPr lang="en-US" baseline="0" dirty="0" smtClean="0">
                <a:sym typeface="Wingdings" panose="05000000000000000000" pitchFamily="2" charset="2"/>
              </a:rPr>
              <a:t> de </a:t>
            </a:r>
            <a:r>
              <a:rPr lang="en-US" baseline="0" dirty="0" err="1" smtClean="0">
                <a:sym typeface="Wingdings" panose="05000000000000000000" pitchFamily="2" charset="2"/>
              </a:rPr>
              <a:t>trasnfuzii</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maximizarea</a:t>
            </a:r>
            <a:r>
              <a:rPr lang="en-US" baseline="0" dirty="0" smtClean="0">
                <a:sym typeface="Wingdings" panose="05000000000000000000" pitchFamily="2" charset="2"/>
              </a:rPr>
              <a:t> </a:t>
            </a:r>
            <a:r>
              <a:rPr lang="en-US" baseline="0" dirty="0" err="1" smtClean="0">
                <a:sym typeface="Wingdings" panose="05000000000000000000" pitchFamily="2" charset="2"/>
              </a:rPr>
              <a:t>calitatii</a:t>
            </a:r>
            <a:r>
              <a:rPr lang="en-US" baseline="0" dirty="0" smtClean="0">
                <a:sym typeface="Wingdings" panose="05000000000000000000" pitchFamily="2" charset="2"/>
              </a:rPr>
              <a:t> </a:t>
            </a:r>
            <a:r>
              <a:rPr lang="en-US" baseline="0" dirty="0" err="1" smtClean="0">
                <a:sym typeface="Wingdings" panose="05000000000000000000" pitchFamily="2" charset="2"/>
              </a:rPr>
              <a:t>vietii</a:t>
            </a:r>
            <a:r>
              <a:rPr lang="en-US" baseline="0" dirty="0" smtClean="0">
                <a:sym typeface="Wingdings" panose="05000000000000000000" pitchFamily="2" charset="2"/>
              </a:rPr>
              <a:t>. </a:t>
            </a:r>
          </a:p>
          <a:p>
            <a:r>
              <a:rPr lang="en-US" baseline="0" dirty="0" err="1" smtClean="0">
                <a:sym typeface="Wingdings" panose="05000000000000000000" pitchFamily="2" charset="2"/>
              </a:rPr>
              <a:t>Ghidurile</a:t>
            </a:r>
            <a:r>
              <a:rPr lang="en-US" baseline="0" dirty="0" smtClean="0">
                <a:sym typeface="Wingdings" panose="05000000000000000000" pitchFamily="2" charset="2"/>
              </a:rPr>
              <a:t> NCCN </a:t>
            </a:r>
            <a:r>
              <a:rPr lang="en-US" baseline="0" dirty="0" err="1" smtClean="0">
                <a:sym typeface="Wingdings" panose="05000000000000000000" pitchFamily="2" charset="2"/>
              </a:rPr>
              <a:t>si</a:t>
            </a:r>
            <a:r>
              <a:rPr lang="en-US" baseline="0" dirty="0" smtClean="0">
                <a:sym typeface="Wingdings" panose="05000000000000000000" pitchFamily="2" charset="2"/>
              </a:rPr>
              <a:t> EORTC </a:t>
            </a:r>
            <a:r>
              <a:rPr lang="en-US" baseline="0" dirty="0" err="1" smtClean="0">
                <a:sym typeface="Wingdings" panose="05000000000000000000" pitchFamily="2" charset="2"/>
              </a:rPr>
              <a:t>recomanda</a:t>
            </a:r>
            <a:r>
              <a:rPr lang="en-US" baseline="0" dirty="0" smtClean="0">
                <a:sym typeface="Wingdings" panose="05000000000000000000" pitchFamily="2" charset="2"/>
              </a:rPr>
              <a:t> </a:t>
            </a:r>
            <a:r>
              <a:rPr lang="en-US" baseline="0" dirty="0" err="1" smtClean="0">
                <a:sym typeface="Wingdings" panose="05000000000000000000" pitchFamily="2" charset="2"/>
              </a:rPr>
              <a:t>transfuziile</a:t>
            </a:r>
            <a:r>
              <a:rPr lang="en-US" baseline="0" dirty="0" smtClean="0">
                <a:sym typeface="Wingdings" panose="05000000000000000000" pitchFamily="2" charset="2"/>
              </a:rPr>
              <a:t> de </a:t>
            </a:r>
            <a:r>
              <a:rPr lang="en-US" baseline="0" dirty="0" err="1" smtClean="0">
                <a:sym typeface="Wingdings" panose="05000000000000000000" pitchFamily="2" charset="2"/>
              </a:rPr>
              <a:t>eritrocite</a:t>
            </a:r>
            <a:r>
              <a:rPr lang="en-US" baseline="0" dirty="0" smtClean="0">
                <a:sym typeface="Wingdings" panose="05000000000000000000" pitchFamily="2" charset="2"/>
              </a:rPr>
              <a:t> ca o </a:t>
            </a:r>
            <a:r>
              <a:rPr lang="en-US" baseline="0" dirty="0" err="1" smtClean="0">
                <a:sym typeface="Wingdings" panose="05000000000000000000" pitchFamily="2" charset="2"/>
              </a:rPr>
              <a:t>strategie</a:t>
            </a:r>
            <a:r>
              <a:rPr lang="en-US" baseline="0" dirty="0" smtClean="0">
                <a:sym typeface="Wingdings" panose="05000000000000000000" pitchFamily="2" charset="2"/>
              </a:rPr>
              <a:t> </a:t>
            </a:r>
            <a:r>
              <a:rPr lang="en-US" baseline="0" dirty="0" err="1" smtClean="0">
                <a:sym typeface="Wingdings" panose="05000000000000000000" pitchFamily="2" charset="2"/>
              </a:rPr>
              <a:t>eficienta</a:t>
            </a:r>
            <a:r>
              <a:rPr lang="en-US" baseline="0" dirty="0" smtClean="0">
                <a:sym typeface="Wingdings" panose="05000000000000000000" pitchFamily="2" charset="2"/>
              </a:rPr>
              <a:t> de a </a:t>
            </a:r>
            <a:r>
              <a:rPr lang="en-US" baseline="0" dirty="0" err="1" smtClean="0">
                <a:sym typeface="Wingdings" panose="05000000000000000000" pitchFamily="2" charset="2"/>
              </a:rPr>
              <a:t>trata</a:t>
            </a:r>
            <a:r>
              <a:rPr lang="en-US" baseline="0" dirty="0" smtClean="0">
                <a:sym typeface="Wingdings" panose="05000000000000000000" pitchFamily="2" charset="2"/>
              </a:rPr>
              <a:t> CIA. Cu </a:t>
            </a:r>
            <a:r>
              <a:rPr lang="en-US" baseline="0" dirty="0" err="1" smtClean="0">
                <a:sym typeface="Wingdings" panose="05000000000000000000" pitchFamily="2" charset="2"/>
              </a:rPr>
              <a:t>toate</a:t>
            </a:r>
            <a:r>
              <a:rPr lang="en-US" baseline="0" dirty="0" smtClean="0">
                <a:sym typeface="Wingdings" panose="05000000000000000000" pitchFamily="2" charset="2"/>
              </a:rPr>
              <a:t> </a:t>
            </a:r>
            <a:r>
              <a:rPr lang="en-US" baseline="0" dirty="0" err="1" smtClean="0">
                <a:sym typeface="Wingdings" panose="05000000000000000000" pitchFamily="2" charset="2"/>
              </a:rPr>
              <a:t>acestea</a:t>
            </a:r>
            <a:r>
              <a:rPr lang="en-US" baseline="0" dirty="0" smtClean="0">
                <a:sym typeface="Wingdings" panose="05000000000000000000" pitchFamily="2" charset="2"/>
              </a:rPr>
              <a:t>, </a:t>
            </a:r>
            <a:r>
              <a:rPr lang="en-US" baseline="0" dirty="0" err="1" smtClean="0">
                <a:sym typeface="Wingdings" panose="05000000000000000000" pitchFamily="2" charset="2"/>
              </a:rPr>
              <a:t>efectul</a:t>
            </a:r>
            <a:r>
              <a:rPr lang="en-US" baseline="0" dirty="0" smtClean="0">
                <a:sym typeface="Wingdings" panose="05000000000000000000" pitchFamily="2" charset="2"/>
              </a:rPr>
              <a:t> </a:t>
            </a:r>
            <a:r>
              <a:rPr lang="en-US" baseline="0" dirty="0" err="1" smtClean="0">
                <a:sym typeface="Wingdings" panose="05000000000000000000" pitchFamily="2" charset="2"/>
              </a:rPr>
              <a:t>transfuziilor</a:t>
            </a:r>
            <a:r>
              <a:rPr lang="en-US" baseline="0" dirty="0" smtClean="0">
                <a:sym typeface="Wingdings" panose="05000000000000000000" pitchFamily="2" charset="2"/>
              </a:rPr>
              <a:t>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temporar</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posibil</a:t>
            </a:r>
            <a:r>
              <a:rPr lang="en-US" baseline="0" dirty="0" smtClean="0">
                <a:sym typeface="Wingdings" panose="05000000000000000000" pitchFamily="2" charset="2"/>
              </a:rPr>
              <a:t> </a:t>
            </a:r>
            <a:r>
              <a:rPr lang="en-US" baseline="0" dirty="0" err="1" smtClean="0">
                <a:sym typeface="Wingdings" panose="05000000000000000000" pitchFamily="2" charset="2"/>
              </a:rPr>
              <a:t>asociat</a:t>
            </a:r>
            <a:r>
              <a:rPr lang="en-US" baseline="0" dirty="0" smtClean="0">
                <a:sym typeface="Wingdings" panose="05000000000000000000" pitchFamily="2" charset="2"/>
              </a:rPr>
              <a:t> cu </a:t>
            </a:r>
            <a:r>
              <a:rPr lang="en-US" baseline="0" dirty="0" err="1" smtClean="0">
                <a:sym typeface="Wingdings" panose="05000000000000000000" pitchFamily="2" charset="2"/>
              </a:rPr>
              <a:t>evenimente</a:t>
            </a:r>
            <a:r>
              <a:rPr lang="en-US" baseline="0" dirty="0" smtClean="0">
                <a:sym typeface="Wingdings" panose="05000000000000000000" pitchFamily="2" charset="2"/>
              </a:rPr>
              <a:t> </a:t>
            </a:r>
            <a:r>
              <a:rPr lang="en-US" baseline="0" dirty="0" err="1" smtClean="0">
                <a:sym typeface="Wingdings" panose="05000000000000000000" pitchFamily="2" charset="2"/>
              </a:rPr>
              <a:t>tromboembolice</a:t>
            </a:r>
            <a:r>
              <a:rPr lang="en-US" baseline="0" dirty="0" smtClean="0">
                <a:sym typeface="Wingdings" panose="05000000000000000000" pitchFamily="2" charset="2"/>
              </a:rPr>
              <a:t> </a:t>
            </a:r>
            <a:r>
              <a:rPr lang="en-US" baseline="0" dirty="0" err="1" smtClean="0">
                <a:sym typeface="Wingdings" panose="05000000000000000000" pitchFamily="2" charset="2"/>
              </a:rPr>
              <a:t>semnificative</a:t>
            </a:r>
            <a:r>
              <a:rPr lang="en-US" baseline="0" dirty="0" smtClean="0">
                <a:sym typeface="Wingdings" panose="05000000000000000000" pitchFamily="2" charset="2"/>
              </a:rPr>
              <a:t>, </a:t>
            </a:r>
            <a:r>
              <a:rPr lang="en-US" baseline="0" dirty="0" err="1" smtClean="0">
                <a:sym typeface="Wingdings" panose="05000000000000000000" pitchFamily="2" charset="2"/>
              </a:rPr>
              <a:t>precum</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cu </a:t>
            </a:r>
            <a:r>
              <a:rPr lang="en-US" baseline="0" dirty="0" err="1" smtClean="0">
                <a:sym typeface="Wingdings" panose="05000000000000000000" pitchFamily="2" charset="2"/>
              </a:rPr>
              <a:t>cresterea</a:t>
            </a:r>
            <a:r>
              <a:rPr lang="en-US" baseline="0" dirty="0" smtClean="0">
                <a:sym typeface="Wingdings" panose="05000000000000000000" pitchFamily="2" charset="2"/>
              </a:rPr>
              <a:t> </a:t>
            </a:r>
            <a:r>
              <a:rPr lang="en-US" baseline="0" dirty="0" err="1" smtClean="0">
                <a:sym typeface="Wingdings" panose="05000000000000000000" pitchFamily="2" charset="2"/>
              </a:rPr>
              <a:t>mortalitatii</a:t>
            </a:r>
            <a:r>
              <a:rPr lang="en-US" baseline="0" dirty="0" smtClean="0">
                <a:sym typeface="Wingdings" panose="05000000000000000000" pitchFamily="2" charset="2"/>
              </a:rPr>
              <a:t>.</a:t>
            </a:r>
          </a:p>
          <a:p>
            <a:r>
              <a:rPr lang="en-US" baseline="0" dirty="0" smtClean="0">
                <a:sym typeface="Wingdings" panose="05000000000000000000" pitchFamily="2" charset="2"/>
              </a:rPr>
              <a:t>O </a:t>
            </a:r>
            <a:r>
              <a:rPr lang="en-US" baseline="0" dirty="0" err="1" smtClean="0">
                <a:sym typeface="Wingdings" panose="05000000000000000000" pitchFamily="2" charset="2"/>
              </a:rPr>
              <a:t>alternativa</a:t>
            </a:r>
            <a:r>
              <a:rPr lang="en-US" baseline="0" dirty="0" smtClean="0">
                <a:sym typeface="Wingdings" panose="05000000000000000000" pitchFamily="2" charset="2"/>
              </a:rPr>
              <a:t> la </a:t>
            </a:r>
            <a:r>
              <a:rPr lang="en-US" baseline="0" dirty="0" err="1" smtClean="0">
                <a:sym typeface="Wingdings" panose="05000000000000000000" pitchFamily="2" charset="2"/>
              </a:rPr>
              <a:t>transfuziile</a:t>
            </a:r>
            <a:r>
              <a:rPr lang="en-US" baseline="0" dirty="0" smtClean="0">
                <a:sym typeface="Wingdings" panose="05000000000000000000" pitchFamily="2" charset="2"/>
              </a:rPr>
              <a:t> de </a:t>
            </a:r>
            <a:r>
              <a:rPr lang="en-US" baseline="0" dirty="0" err="1" smtClean="0">
                <a:sym typeface="Wingdings" panose="05000000000000000000" pitchFamily="2" charset="2"/>
              </a:rPr>
              <a:t>eritrocite</a:t>
            </a:r>
            <a:r>
              <a:rPr lang="en-US" baseline="0" dirty="0" smtClean="0">
                <a:sym typeface="Wingdings" panose="05000000000000000000" pitchFamily="2" charset="2"/>
              </a:rPr>
              <a:t> in CIA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utilizarea</a:t>
            </a:r>
            <a:r>
              <a:rPr lang="en-US" baseline="0" dirty="0" smtClean="0">
                <a:sym typeface="Wingdings" panose="05000000000000000000" pitchFamily="2" charset="2"/>
              </a:rPr>
              <a:t> ESAs.</a:t>
            </a:r>
          </a:p>
          <a:p>
            <a:endParaRPr lang="en-US" baseline="0" dirty="0" smtClean="0">
              <a:sym typeface="Wingdings" panose="05000000000000000000" pitchFamily="2" charset="2"/>
            </a:endParaRPr>
          </a:p>
          <a:p>
            <a:r>
              <a:rPr lang="en-US" baseline="0" dirty="0" smtClean="0">
                <a:sym typeface="Wingdings" panose="05000000000000000000" pitchFamily="2" charset="2"/>
              </a:rPr>
              <a:t>ESAs </a:t>
            </a:r>
            <a:r>
              <a:rPr lang="en-US" baseline="0" dirty="0" err="1" smtClean="0">
                <a:sym typeface="Wingdings" panose="05000000000000000000" pitchFamily="2" charset="2"/>
              </a:rPr>
              <a:t>cresc</a:t>
            </a:r>
            <a:r>
              <a:rPr lang="en-US" baseline="0" dirty="0" smtClean="0">
                <a:sym typeface="Wingdings" panose="05000000000000000000" pitchFamily="2" charset="2"/>
              </a:rPr>
              <a:t> </a:t>
            </a:r>
            <a:r>
              <a:rPr lang="en-US" baseline="0" dirty="0" err="1" smtClean="0">
                <a:sym typeface="Wingdings" panose="05000000000000000000" pitchFamily="2" charset="2"/>
              </a:rPr>
              <a:t>nivelurile</a:t>
            </a:r>
            <a:r>
              <a:rPr lang="en-US" baseline="0" dirty="0" smtClean="0">
                <a:sym typeface="Wingdings" panose="05000000000000000000" pitchFamily="2" charset="2"/>
              </a:rPr>
              <a:t> de </a:t>
            </a:r>
            <a:r>
              <a:rPr lang="en-US" baseline="0" dirty="0" err="1" smtClean="0">
                <a:sym typeface="Wingdings" panose="05000000000000000000" pitchFamily="2" charset="2"/>
              </a:rPr>
              <a:t>Hb</a:t>
            </a:r>
            <a:r>
              <a:rPr lang="en-US" baseline="0" dirty="0" smtClean="0">
                <a:sym typeface="Wingdings" panose="05000000000000000000" pitchFamily="2" charset="2"/>
              </a:rPr>
              <a:t>, </a:t>
            </a:r>
            <a:r>
              <a:rPr lang="en-US" baseline="0" dirty="0" err="1" smtClean="0">
                <a:sym typeface="Wingdings" panose="05000000000000000000" pitchFamily="2" charset="2"/>
              </a:rPr>
              <a:t>reduc</a:t>
            </a:r>
            <a:r>
              <a:rPr lang="en-US" baseline="0" dirty="0" smtClean="0">
                <a:sym typeface="Wingdings" panose="05000000000000000000" pitchFamily="2" charset="2"/>
              </a:rPr>
              <a:t> </a:t>
            </a:r>
            <a:r>
              <a:rPr lang="en-US" baseline="0" dirty="0" err="1" smtClean="0">
                <a:sym typeface="Wingdings" panose="05000000000000000000" pitchFamily="2" charset="2"/>
              </a:rPr>
              <a:t>necesarul</a:t>
            </a:r>
            <a:r>
              <a:rPr lang="en-US" baseline="0" dirty="0" smtClean="0">
                <a:sym typeface="Wingdings" panose="05000000000000000000" pitchFamily="2" charset="2"/>
              </a:rPr>
              <a:t> de </a:t>
            </a:r>
            <a:r>
              <a:rPr lang="en-US" baseline="0" dirty="0" err="1" smtClean="0">
                <a:sym typeface="Wingdings" panose="05000000000000000000" pitchFamily="2" charset="2"/>
              </a:rPr>
              <a:t>transfuzi</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imbunatatesc</a:t>
            </a:r>
            <a:r>
              <a:rPr lang="en-US" baseline="0" dirty="0" smtClean="0">
                <a:sym typeface="Wingdings" panose="05000000000000000000" pitchFamily="2" charset="2"/>
              </a:rPr>
              <a:t> </a:t>
            </a:r>
            <a:r>
              <a:rPr lang="en-US" baseline="0" dirty="0" err="1" smtClean="0">
                <a:sym typeface="Wingdings" panose="05000000000000000000" pitchFamily="2" charset="2"/>
              </a:rPr>
              <a:t>calitatea</a:t>
            </a:r>
            <a:r>
              <a:rPr lang="en-US" baseline="0" dirty="0" smtClean="0">
                <a:sym typeface="Wingdings" panose="05000000000000000000" pitchFamily="2" charset="2"/>
              </a:rPr>
              <a:t> </a:t>
            </a:r>
            <a:r>
              <a:rPr lang="en-US" baseline="0" dirty="0" err="1" smtClean="0">
                <a:sym typeface="Wingdings" panose="05000000000000000000" pitchFamily="2" charset="2"/>
              </a:rPr>
              <a:t>vietii</a:t>
            </a:r>
            <a:r>
              <a:rPr lang="en-US" baseline="0" dirty="0" smtClean="0">
                <a:sym typeface="Wingdings" panose="05000000000000000000" pitchFamily="2" charset="2"/>
              </a:rPr>
              <a:t>.</a:t>
            </a:r>
          </a:p>
          <a:p>
            <a:r>
              <a:rPr lang="en-US" baseline="0" dirty="0" smtClean="0">
                <a:sym typeface="Wingdings" panose="05000000000000000000" pitchFamily="2" charset="2"/>
              </a:rPr>
              <a:t>Cu </a:t>
            </a:r>
            <a:r>
              <a:rPr lang="en-US" baseline="0" dirty="0" err="1" smtClean="0">
                <a:sym typeface="Wingdings" panose="05000000000000000000" pitchFamily="2" charset="2"/>
              </a:rPr>
              <a:t>toate</a:t>
            </a:r>
            <a:r>
              <a:rPr lang="en-US" baseline="0" dirty="0" smtClean="0">
                <a:sym typeface="Wingdings" panose="05000000000000000000" pitchFamily="2" charset="2"/>
              </a:rPr>
              <a:t> </a:t>
            </a:r>
            <a:r>
              <a:rPr lang="en-US" baseline="0" dirty="0" err="1" smtClean="0">
                <a:sym typeface="Wingdings" panose="05000000000000000000" pitchFamily="2" charset="2"/>
              </a:rPr>
              <a:t>acestea</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ESAs au </a:t>
            </a:r>
            <a:r>
              <a:rPr lang="en-US" baseline="0" dirty="0" err="1" smtClean="0">
                <a:sym typeface="Wingdings" panose="05000000000000000000" pitchFamily="2" charset="2"/>
              </a:rPr>
              <a:t>aratat</a:t>
            </a:r>
            <a:r>
              <a:rPr lang="en-US" baseline="0" dirty="0" smtClean="0">
                <a:sym typeface="Wingdings" panose="05000000000000000000" pitchFamily="2" charset="2"/>
              </a:rPr>
              <a:t> o </a:t>
            </a:r>
            <a:r>
              <a:rPr lang="en-US" baseline="0" dirty="0" err="1" smtClean="0">
                <a:sym typeface="Wingdings" panose="05000000000000000000" pitchFamily="2" charset="2"/>
              </a:rPr>
              <a:t>incidenta</a:t>
            </a:r>
            <a:r>
              <a:rPr lang="en-US" baseline="0" dirty="0" smtClean="0">
                <a:sym typeface="Wingdings" panose="05000000000000000000" pitchFamily="2" charset="2"/>
              </a:rPr>
              <a:t> </a:t>
            </a:r>
            <a:r>
              <a:rPr lang="en-US" baseline="0" dirty="0" err="1" smtClean="0">
                <a:sym typeface="Wingdings" panose="05000000000000000000" pitchFamily="2" charset="2"/>
              </a:rPr>
              <a:t>mai</a:t>
            </a:r>
            <a:r>
              <a:rPr lang="en-US" baseline="0" dirty="0" smtClean="0">
                <a:sym typeface="Wingdings" panose="05000000000000000000" pitchFamily="2" charset="2"/>
              </a:rPr>
              <a:t> mare a </a:t>
            </a:r>
            <a:r>
              <a:rPr lang="en-US" baseline="0" dirty="0" err="1" smtClean="0">
                <a:sym typeface="Wingdings" panose="05000000000000000000" pitchFamily="2" charset="2"/>
              </a:rPr>
              <a:t>evenimentelor</a:t>
            </a:r>
            <a:r>
              <a:rPr lang="en-US" baseline="0" dirty="0" smtClean="0">
                <a:sym typeface="Wingdings" panose="05000000000000000000" pitchFamily="2" charset="2"/>
              </a:rPr>
              <a:t> </a:t>
            </a:r>
            <a:r>
              <a:rPr lang="en-US" baseline="0" dirty="0" err="1" smtClean="0">
                <a:sym typeface="Wingdings" panose="05000000000000000000" pitchFamily="2" charset="2"/>
              </a:rPr>
              <a:t>tromboembolice</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cresterea</a:t>
            </a:r>
            <a:r>
              <a:rPr lang="en-US" baseline="0" dirty="0" smtClean="0">
                <a:sym typeface="Wingdings" panose="05000000000000000000" pitchFamily="2" charset="2"/>
              </a:rPr>
              <a:t> </a:t>
            </a:r>
            <a:r>
              <a:rPr lang="en-US" baseline="0" dirty="0" err="1" smtClean="0">
                <a:sym typeface="Wingdings" panose="05000000000000000000" pitchFamily="2" charset="2"/>
              </a:rPr>
              <a:t>mortalitatii</a:t>
            </a:r>
            <a:r>
              <a:rPr lang="en-US" baseline="0" dirty="0" smtClean="0">
                <a:sym typeface="Wingdings" panose="05000000000000000000" pitchFamily="2" charset="2"/>
              </a:rPr>
              <a:t> (cu 10%).</a:t>
            </a:r>
          </a:p>
          <a:p>
            <a:endParaRPr lang="en-US" baseline="0" dirty="0" smtClean="0">
              <a:sym typeface="Wingdings" panose="05000000000000000000" pitchFamily="2" charset="2"/>
            </a:endParaRPr>
          </a:p>
          <a:p>
            <a:r>
              <a:rPr lang="en-US" baseline="0" dirty="0" err="1" smtClean="0">
                <a:sym typeface="Wingdings" panose="05000000000000000000" pitchFamily="2" charset="2"/>
              </a:rPr>
              <a:t>Pacientii</a:t>
            </a:r>
            <a:r>
              <a:rPr lang="en-US" baseline="0" dirty="0" smtClean="0">
                <a:sym typeface="Wingdings" panose="05000000000000000000" pitchFamily="2" charset="2"/>
              </a:rPr>
              <a:t> cu cancer care </a:t>
            </a:r>
            <a:r>
              <a:rPr lang="en-US" baseline="0" dirty="0" err="1" smtClean="0">
                <a:sym typeface="Wingdings" panose="05000000000000000000" pitchFamily="2" charset="2"/>
              </a:rPr>
              <a:t>dezvolta</a:t>
            </a:r>
            <a:r>
              <a:rPr lang="en-US" baseline="0" dirty="0" smtClean="0">
                <a:sym typeface="Wingdings" panose="05000000000000000000" pitchFamily="2" charset="2"/>
              </a:rPr>
              <a:t> CIA </a:t>
            </a:r>
            <a:r>
              <a:rPr lang="en-US" baseline="0" dirty="0" err="1" smtClean="0">
                <a:sym typeface="Wingdings" panose="05000000000000000000" pitchFamily="2" charset="2"/>
              </a:rPr>
              <a:t>si</a:t>
            </a:r>
            <a:r>
              <a:rPr lang="en-US" baseline="0" dirty="0" smtClean="0">
                <a:sym typeface="Wingdings" panose="05000000000000000000" pitchFamily="2" charset="2"/>
              </a:rPr>
              <a:t> care </a:t>
            </a:r>
            <a:r>
              <a:rPr lang="en-US" baseline="0" dirty="0" err="1" smtClean="0">
                <a:sym typeface="Wingdings" panose="05000000000000000000" pitchFamily="2" charset="2"/>
              </a:rPr>
              <a:t>sunt</a:t>
            </a:r>
            <a:r>
              <a:rPr lang="en-US" baseline="0" dirty="0" smtClean="0">
                <a:sym typeface="Wingdings" panose="05000000000000000000" pitchFamily="2" charset="2"/>
              </a:rPr>
              <a:t> </a:t>
            </a:r>
            <a:r>
              <a:rPr lang="en-US" baseline="0" dirty="0" err="1" smtClean="0">
                <a:sym typeface="Wingdings" panose="05000000000000000000" pitchFamily="2" charset="2"/>
              </a:rPr>
              <a:t>tratati</a:t>
            </a:r>
            <a:r>
              <a:rPr lang="en-US" baseline="0" dirty="0" smtClean="0">
                <a:sym typeface="Wingdings" panose="05000000000000000000" pitchFamily="2" charset="2"/>
              </a:rPr>
              <a:t> cu ESAs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foarte</a:t>
            </a:r>
            <a:r>
              <a:rPr lang="en-US" baseline="0" dirty="0" smtClean="0">
                <a:sym typeface="Wingdings" panose="05000000000000000000" pitchFamily="2" charset="2"/>
              </a:rPr>
              <a:t> </a:t>
            </a:r>
            <a:r>
              <a:rPr lang="en-US" baseline="0" dirty="0" err="1" smtClean="0">
                <a:sym typeface="Wingdings" panose="05000000000000000000" pitchFamily="2" charset="2"/>
              </a:rPr>
              <a:t>probabil</a:t>
            </a:r>
            <a:r>
              <a:rPr lang="en-US" baseline="0" dirty="0" smtClean="0">
                <a:sym typeface="Wingdings" panose="05000000000000000000" pitchFamily="2" charset="2"/>
              </a:rPr>
              <a:t> </a:t>
            </a:r>
            <a:r>
              <a:rPr lang="en-US" baseline="0" dirty="0" err="1" smtClean="0">
                <a:sym typeface="Wingdings" panose="05000000000000000000" pitchFamily="2" charset="2"/>
              </a:rPr>
              <a:t>sa</a:t>
            </a:r>
            <a:r>
              <a:rPr lang="en-US" baseline="0" dirty="0" smtClean="0">
                <a:sym typeface="Wingdings" panose="05000000000000000000" pitchFamily="2" charset="2"/>
              </a:rPr>
              <a:t> </a:t>
            </a:r>
            <a:r>
              <a:rPr lang="en-US" baseline="0" dirty="0" err="1" smtClean="0">
                <a:sym typeface="Wingdings" panose="05000000000000000000" pitchFamily="2" charset="2"/>
              </a:rPr>
              <a:t>experimenteze</a:t>
            </a:r>
            <a:r>
              <a:rPr lang="en-US" baseline="0" dirty="0" smtClean="0">
                <a:sym typeface="Wingdings" panose="05000000000000000000" pitchFamily="2" charset="2"/>
              </a:rPr>
              <a:t> o </a:t>
            </a:r>
            <a:r>
              <a:rPr lang="en-US" baseline="0" dirty="0" err="1" smtClean="0">
                <a:sym typeface="Wingdings" panose="05000000000000000000" pitchFamily="2" charset="2"/>
              </a:rPr>
              <a:t>crestere</a:t>
            </a:r>
            <a:r>
              <a:rPr lang="en-US" baseline="0" dirty="0" smtClean="0">
                <a:sym typeface="Wingdings" panose="05000000000000000000" pitchFamily="2" charset="2"/>
              </a:rPr>
              <a:t> a </a:t>
            </a:r>
            <a:r>
              <a:rPr lang="en-US" baseline="0" dirty="0" err="1" smtClean="0">
                <a:sym typeface="Wingdings" panose="05000000000000000000" pitchFamily="2" charset="2"/>
              </a:rPr>
              <a:t>necesarului</a:t>
            </a:r>
            <a:r>
              <a:rPr lang="en-US" baseline="0" dirty="0" smtClean="0">
                <a:sym typeface="Wingdings" panose="05000000000000000000" pitchFamily="2" charset="2"/>
              </a:rPr>
              <a:t> de </a:t>
            </a:r>
            <a:r>
              <a:rPr lang="en-US" baseline="0" dirty="0" err="1" smtClean="0">
                <a:sym typeface="Wingdings" panose="05000000000000000000" pitchFamily="2" charset="2"/>
              </a:rPr>
              <a:t>fier</a:t>
            </a:r>
            <a:r>
              <a:rPr lang="en-US" baseline="0" dirty="0" smtClean="0">
                <a:sym typeface="Wingdings" panose="05000000000000000000" pitchFamily="2" charset="2"/>
              </a:rPr>
              <a:t> </a:t>
            </a:r>
            <a:r>
              <a:rPr lang="en-US" baseline="0" dirty="0" err="1" smtClean="0">
                <a:sym typeface="Wingdings" panose="05000000000000000000" pitchFamily="2" charset="2"/>
              </a:rPr>
              <a:t>eritrocitar</a:t>
            </a:r>
            <a:r>
              <a:rPr lang="en-US" baseline="0" dirty="0" smtClean="0">
                <a:sym typeface="Wingdings" panose="05000000000000000000" pitchFamily="2" charset="2"/>
              </a:rPr>
              <a:t>, care </a:t>
            </a:r>
            <a:r>
              <a:rPr lang="en-US" baseline="0" dirty="0" err="1" smtClean="0">
                <a:sym typeface="Wingdings" panose="05000000000000000000" pitchFamily="2" charset="2"/>
              </a:rPr>
              <a:t>depaseste</a:t>
            </a:r>
            <a:r>
              <a:rPr lang="en-US" baseline="0" dirty="0" smtClean="0">
                <a:sym typeface="Wingdings" panose="05000000000000000000" pitchFamily="2" charset="2"/>
              </a:rPr>
              <a:t> </a:t>
            </a:r>
            <a:r>
              <a:rPr lang="en-US" baseline="0" dirty="0" err="1" smtClean="0">
                <a:sym typeface="Wingdings" panose="05000000000000000000" pitchFamily="2" charset="2"/>
              </a:rPr>
              <a:t>rezervele</a:t>
            </a:r>
            <a:r>
              <a:rPr lang="en-US" baseline="0" dirty="0" smtClean="0">
                <a:sym typeface="Wingdings" panose="05000000000000000000" pitchFamily="2" charset="2"/>
              </a:rPr>
              <a:t> </a:t>
            </a:r>
            <a:r>
              <a:rPr lang="en-US" baseline="0" dirty="0" err="1" smtClean="0">
                <a:sym typeface="Wingdings" panose="05000000000000000000" pitchFamily="2" charset="2"/>
              </a:rPr>
              <a:t>disponibile</a:t>
            </a:r>
            <a:r>
              <a:rPr lang="en-US" baseline="0" dirty="0" smtClean="0">
                <a:sym typeface="Wingdings" panose="05000000000000000000" pitchFamily="2" charset="2"/>
              </a:rPr>
              <a:t>, </a:t>
            </a:r>
            <a:r>
              <a:rPr lang="en-US" baseline="0" dirty="0" err="1" smtClean="0">
                <a:sym typeface="Wingdings" panose="05000000000000000000" pitchFamily="2" charset="2"/>
              </a:rPr>
              <a:t>avand</a:t>
            </a:r>
            <a:r>
              <a:rPr lang="en-US" baseline="0" dirty="0" smtClean="0">
                <a:sym typeface="Wingdings" panose="05000000000000000000" pitchFamily="2" charset="2"/>
              </a:rPr>
              <a:t> </a:t>
            </a:r>
            <a:r>
              <a:rPr lang="en-US" baseline="0" dirty="0" err="1" smtClean="0">
                <a:sym typeface="Wingdings" panose="05000000000000000000" pitchFamily="2" charset="2"/>
              </a:rPr>
              <a:t>ceea</a:t>
            </a:r>
            <a:r>
              <a:rPr lang="en-US" baseline="0" dirty="0" smtClean="0">
                <a:sym typeface="Wingdings" panose="05000000000000000000" pitchFamily="2" charset="2"/>
              </a:rPr>
              <a:t> </a:t>
            </a:r>
            <a:r>
              <a:rPr lang="en-US" baseline="0" dirty="0" err="1" smtClean="0">
                <a:sym typeface="Wingdings" panose="05000000000000000000" pitchFamily="2" charset="2"/>
              </a:rPr>
              <a:t>ce</a:t>
            </a:r>
            <a:r>
              <a:rPr lang="en-US" baseline="0" dirty="0" smtClean="0">
                <a:sym typeface="Wingdings" panose="05000000000000000000" pitchFamily="2" charset="2"/>
              </a:rPr>
              <a:t> se </a:t>
            </a:r>
            <a:r>
              <a:rPr lang="en-US" baseline="0" dirty="0" err="1" smtClean="0">
                <a:sym typeface="Wingdings" panose="05000000000000000000" pitchFamily="2" charset="2"/>
              </a:rPr>
              <a:t>numeste</a:t>
            </a:r>
            <a:r>
              <a:rPr lang="en-US" baseline="0" dirty="0" smtClean="0">
                <a:sym typeface="Wingdings" panose="05000000000000000000" pitchFamily="2" charset="2"/>
              </a:rPr>
              <a:t> DEFICIT FUNCTIONAL DE FIER (FID = functional iron deficiency), cu </a:t>
            </a:r>
            <a:r>
              <a:rPr lang="en-US" baseline="0" dirty="0" err="1" smtClean="0">
                <a:sym typeface="Wingdings" panose="05000000000000000000" pitchFamily="2" charset="2"/>
              </a:rPr>
              <a:t>producerea</a:t>
            </a:r>
            <a:r>
              <a:rPr lang="en-US" baseline="0" dirty="0" smtClean="0">
                <a:sym typeface="Wingdings" panose="05000000000000000000" pitchFamily="2" charset="2"/>
              </a:rPr>
              <a:t> </a:t>
            </a:r>
            <a:r>
              <a:rPr lang="en-US" baseline="0" dirty="0" err="1" smtClean="0">
                <a:sym typeface="Wingdings" panose="05000000000000000000" pitchFamily="2" charset="2"/>
              </a:rPr>
              <a:t>unor</a:t>
            </a:r>
            <a:r>
              <a:rPr lang="en-US" baseline="0" dirty="0" smtClean="0">
                <a:sym typeface="Wingdings" panose="05000000000000000000" pitchFamily="2" charset="2"/>
              </a:rPr>
              <a:t> </a:t>
            </a:r>
            <a:r>
              <a:rPr lang="en-US" baseline="0" dirty="0" err="1" smtClean="0">
                <a:sym typeface="Wingdings" panose="05000000000000000000" pitchFamily="2" charset="2"/>
              </a:rPr>
              <a:t>eritrocite</a:t>
            </a:r>
            <a:r>
              <a:rPr lang="en-US" baseline="0" dirty="0" smtClean="0">
                <a:sym typeface="Wingdings" panose="05000000000000000000" pitchFamily="2" charset="2"/>
              </a:rPr>
              <a:t> </a:t>
            </a:r>
            <a:r>
              <a:rPr lang="en-US" baseline="0" dirty="0" err="1" smtClean="0">
                <a:sym typeface="Wingdings" panose="05000000000000000000" pitchFamily="2" charset="2"/>
              </a:rPr>
              <a:t>sarace</a:t>
            </a:r>
            <a:r>
              <a:rPr lang="en-US" baseline="0" dirty="0" smtClean="0">
                <a:sym typeface="Wingdings" panose="05000000000000000000" pitchFamily="2" charset="2"/>
              </a:rPr>
              <a:t> in </a:t>
            </a:r>
            <a:r>
              <a:rPr lang="en-US" baseline="0" dirty="0" err="1" smtClean="0">
                <a:sym typeface="Wingdings" panose="05000000000000000000" pitchFamily="2" charset="2"/>
              </a:rPr>
              <a:t>fier</a:t>
            </a:r>
            <a:r>
              <a:rPr lang="en-US" baseline="0" dirty="0" smtClean="0">
                <a:sym typeface="Wingdings" panose="05000000000000000000" pitchFamily="2" charset="2"/>
              </a:rPr>
              <a:t> la </a:t>
            </a:r>
            <a:r>
              <a:rPr lang="en-US" baseline="0" dirty="0" err="1" smtClean="0">
                <a:sym typeface="Wingdings" panose="05000000000000000000" pitchFamily="2" charset="2"/>
              </a:rPr>
              <a:t>nivelul</a:t>
            </a:r>
            <a:r>
              <a:rPr lang="en-US" baseline="0" dirty="0" smtClean="0">
                <a:sym typeface="Wingdings" panose="05000000000000000000" pitchFamily="2" charset="2"/>
              </a:rPr>
              <a:t> </a:t>
            </a:r>
            <a:r>
              <a:rPr lang="en-US" baseline="0" dirty="0" err="1" smtClean="0">
                <a:sym typeface="Wingdings" panose="05000000000000000000" pitchFamily="2" charset="2"/>
              </a:rPr>
              <a:t>maduvei</a:t>
            </a:r>
            <a:r>
              <a:rPr lang="en-US" baseline="0" dirty="0" smtClean="0">
                <a:sym typeface="Wingdings" panose="05000000000000000000" pitchFamily="2" charset="2"/>
              </a:rPr>
              <a:t> </a:t>
            </a:r>
            <a:r>
              <a:rPr lang="en-US" baseline="0" dirty="0" err="1" smtClean="0">
                <a:sym typeface="Wingdings" panose="05000000000000000000" pitchFamily="2" charset="2"/>
              </a:rPr>
              <a:t>hematogene</a:t>
            </a:r>
            <a:r>
              <a:rPr lang="en-US" baseline="0" dirty="0" smtClean="0">
                <a:sym typeface="Wingdings" panose="05000000000000000000" pitchFamily="2" charset="2"/>
              </a:rPr>
              <a:t>.</a:t>
            </a:r>
          </a:p>
          <a:p>
            <a:r>
              <a:rPr lang="en-US" dirty="0" smtClean="0"/>
              <a:t>Co-</a:t>
            </a:r>
            <a:r>
              <a:rPr lang="en-US" dirty="0" err="1" smtClean="0"/>
              <a:t>administrarea</a:t>
            </a:r>
            <a:r>
              <a:rPr lang="en-US" dirty="0" smtClean="0"/>
              <a:t> de </a:t>
            </a:r>
            <a:r>
              <a:rPr lang="en-US" dirty="0" err="1" smtClean="0"/>
              <a:t>fier</a:t>
            </a:r>
            <a:r>
              <a:rPr lang="en-US" baseline="0" dirty="0" smtClean="0"/>
              <a:t> </a:t>
            </a:r>
            <a:r>
              <a:rPr lang="en-US" baseline="0" dirty="0" err="1" smtClean="0"/>
              <a:t>previne</a:t>
            </a:r>
            <a:r>
              <a:rPr lang="en-US" baseline="0" dirty="0" smtClean="0"/>
              <a:t> FID. Cu </a:t>
            </a:r>
            <a:r>
              <a:rPr lang="en-US" baseline="0" dirty="0" err="1" smtClean="0"/>
              <a:t>toate</a:t>
            </a:r>
            <a:r>
              <a:rPr lang="en-US" baseline="0" dirty="0" smtClean="0"/>
              <a:t> </a:t>
            </a:r>
            <a:r>
              <a:rPr lang="en-US" baseline="0" dirty="0" err="1" smtClean="0"/>
              <a:t>acestea</a:t>
            </a:r>
            <a:r>
              <a:rPr lang="en-US" baseline="0" dirty="0" smtClean="0"/>
              <a:t>, </a:t>
            </a:r>
            <a:r>
              <a:rPr lang="en-US" baseline="0" dirty="0" err="1" smtClean="0"/>
              <a:t>terapia</a:t>
            </a:r>
            <a:r>
              <a:rPr lang="en-US" baseline="0" dirty="0" smtClean="0"/>
              <a:t> cu </a:t>
            </a:r>
            <a:r>
              <a:rPr lang="en-US" baseline="0" dirty="0" err="1" smtClean="0"/>
              <a:t>fier</a:t>
            </a:r>
            <a:r>
              <a:rPr lang="en-US" baseline="0" dirty="0" smtClean="0"/>
              <a:t> nu </a:t>
            </a:r>
            <a:r>
              <a:rPr lang="en-US" baseline="0" dirty="0" err="1" smtClean="0"/>
              <a:t>este</a:t>
            </a:r>
            <a:r>
              <a:rPr lang="en-US" baseline="0" dirty="0" smtClean="0"/>
              <a:t> </a:t>
            </a:r>
            <a:r>
              <a:rPr lang="en-US" baseline="0" dirty="0" err="1" smtClean="0"/>
              <a:t>lipsita</a:t>
            </a:r>
            <a:r>
              <a:rPr lang="en-US" baseline="0" dirty="0" smtClean="0"/>
              <a:t> de </a:t>
            </a:r>
            <a:r>
              <a:rPr lang="en-US" baseline="0" dirty="0" err="1" smtClean="0"/>
              <a:t>neplaceri</a:t>
            </a:r>
            <a:r>
              <a:rPr lang="en-US" baseline="0" dirty="0" smtClean="0"/>
              <a:t>. </a:t>
            </a:r>
            <a:r>
              <a:rPr lang="en-US" baseline="0" dirty="0" err="1" smtClean="0"/>
              <a:t>Astfel</a:t>
            </a:r>
            <a:r>
              <a:rPr lang="en-US" baseline="0" dirty="0" smtClean="0"/>
              <a:t>, </a:t>
            </a:r>
            <a:r>
              <a:rPr lang="en-US" baseline="0" dirty="0" err="1" smtClean="0"/>
              <a:t>preparatele</a:t>
            </a:r>
            <a:r>
              <a:rPr lang="en-US" baseline="0" dirty="0" smtClean="0"/>
              <a:t> de </a:t>
            </a:r>
            <a:r>
              <a:rPr lang="en-US" baseline="0" dirty="0" err="1" smtClean="0"/>
              <a:t>fier</a:t>
            </a:r>
            <a:r>
              <a:rPr lang="en-US" baseline="0" dirty="0" smtClean="0"/>
              <a:t> administrate oral pot produce </a:t>
            </a:r>
            <a:r>
              <a:rPr lang="en-US" baseline="0" dirty="0" err="1" smtClean="0"/>
              <a:t>diaree</a:t>
            </a:r>
            <a:r>
              <a:rPr lang="en-US" baseline="0" dirty="0" smtClean="0"/>
              <a:t>/</a:t>
            </a:r>
            <a:r>
              <a:rPr lang="en-US" baseline="0" dirty="0" err="1" smtClean="0"/>
              <a:t>constipatie</a:t>
            </a:r>
            <a:r>
              <a:rPr lang="en-US" baseline="0" dirty="0" smtClean="0"/>
              <a:t>, </a:t>
            </a:r>
            <a:r>
              <a:rPr lang="en-US" baseline="0" dirty="0" err="1" smtClean="0"/>
              <a:t>inconfort</a:t>
            </a:r>
            <a:r>
              <a:rPr lang="en-US" baseline="0" dirty="0" smtClean="0"/>
              <a:t> </a:t>
            </a:r>
            <a:r>
              <a:rPr lang="en-US" baseline="0" dirty="0" err="1" smtClean="0"/>
              <a:t>stomacal</a:t>
            </a:r>
            <a:r>
              <a:rPr lang="en-US" baseline="0" dirty="0" smtClean="0"/>
              <a:t>, </a:t>
            </a:r>
            <a:r>
              <a:rPr lang="en-US" baseline="0" dirty="0" err="1" smtClean="0"/>
              <a:t>reactii</a:t>
            </a:r>
            <a:r>
              <a:rPr lang="en-US" baseline="0" dirty="0" smtClean="0"/>
              <a:t> </a:t>
            </a:r>
            <a:r>
              <a:rPr lang="en-US" baseline="0" dirty="0" err="1" smtClean="0"/>
              <a:t>alergice</a:t>
            </a:r>
            <a:r>
              <a:rPr lang="en-US" baseline="0" dirty="0" smtClean="0"/>
              <a:t>, etc. Cu </a:t>
            </a:r>
            <a:r>
              <a:rPr lang="en-US" baseline="0" dirty="0" err="1" smtClean="0"/>
              <a:t>toate</a:t>
            </a:r>
            <a:r>
              <a:rPr lang="en-US" baseline="0" dirty="0" smtClean="0"/>
              <a:t> </a:t>
            </a:r>
            <a:r>
              <a:rPr lang="en-US" baseline="0" dirty="0" err="1" smtClean="0"/>
              <a:t>acestea</a:t>
            </a:r>
            <a:r>
              <a:rPr lang="en-US" baseline="0" dirty="0" smtClean="0"/>
              <a:t>, </a:t>
            </a:r>
            <a:r>
              <a:rPr lang="en-US" baseline="0" dirty="0" err="1" smtClean="0"/>
              <a:t>preparatele</a:t>
            </a:r>
            <a:r>
              <a:rPr lang="en-US" baseline="0" dirty="0" smtClean="0"/>
              <a:t> de </a:t>
            </a:r>
            <a:r>
              <a:rPr lang="en-US" baseline="0" dirty="0" err="1" smtClean="0"/>
              <a:t>fier</a:t>
            </a:r>
            <a:r>
              <a:rPr lang="en-US" baseline="0" dirty="0" smtClean="0"/>
              <a:t> cu </a:t>
            </a:r>
            <a:r>
              <a:rPr lang="en-US" baseline="0" dirty="0" err="1" smtClean="0"/>
              <a:t>administrare</a:t>
            </a:r>
            <a:r>
              <a:rPr lang="en-US" baseline="0" dirty="0" smtClean="0"/>
              <a:t> </a:t>
            </a:r>
            <a:r>
              <a:rPr lang="en-US" baseline="0" dirty="0" err="1" smtClean="0"/>
              <a:t>intravenoasa</a:t>
            </a:r>
            <a:r>
              <a:rPr lang="en-US" baseline="0" dirty="0" smtClean="0"/>
              <a:t> se </a:t>
            </a:r>
            <a:r>
              <a:rPr lang="en-US" baseline="0" dirty="0" err="1" smtClean="0"/>
              <a:t>asociaza</a:t>
            </a:r>
            <a:r>
              <a:rPr lang="en-US" baseline="0" dirty="0" smtClean="0"/>
              <a:t> cu </a:t>
            </a:r>
            <a:r>
              <a:rPr lang="en-US" baseline="0" dirty="0" err="1" smtClean="0"/>
              <a:t>mai</a:t>
            </a:r>
            <a:r>
              <a:rPr lang="en-US" baseline="0" dirty="0" smtClean="0"/>
              <a:t> </a:t>
            </a:r>
            <a:r>
              <a:rPr lang="en-US" baseline="0" dirty="0" err="1" smtClean="0"/>
              <a:t>putine</a:t>
            </a:r>
            <a:r>
              <a:rPr lang="en-US" baseline="0" dirty="0" smtClean="0"/>
              <a:t> </a:t>
            </a:r>
            <a:r>
              <a:rPr lang="en-US" baseline="0" dirty="0" err="1" smtClean="0"/>
              <a:t>evenimente</a:t>
            </a:r>
            <a:r>
              <a:rPr lang="en-US" baseline="0" dirty="0" smtClean="0"/>
              <a:t> </a:t>
            </a:r>
            <a:r>
              <a:rPr lang="en-US" baseline="0" dirty="0" err="1" smtClean="0"/>
              <a:t>neplacute</a:t>
            </a:r>
            <a:r>
              <a:rPr lang="en-US" baseline="0" dirty="0" smtClean="0"/>
              <a:t>/adverse.</a:t>
            </a:r>
          </a:p>
          <a:p>
            <a:endParaRPr lang="en-US" baseline="0" dirty="0" smtClean="0"/>
          </a:p>
          <a:p>
            <a:r>
              <a:rPr lang="en-US" baseline="0" dirty="0" smtClean="0"/>
              <a:t>De-a </a:t>
            </a:r>
            <a:r>
              <a:rPr lang="en-US" baseline="0" dirty="0" err="1" smtClean="0"/>
              <a:t>lungul</a:t>
            </a:r>
            <a:r>
              <a:rPr lang="en-US" baseline="0" dirty="0" smtClean="0"/>
              <a:t> </a:t>
            </a:r>
            <a:r>
              <a:rPr lang="en-US" baseline="0" dirty="0" err="1" smtClean="0"/>
              <a:t>timpului</a:t>
            </a:r>
            <a:r>
              <a:rPr lang="en-US" baseline="0" dirty="0" smtClean="0"/>
              <a:t> au </a:t>
            </a:r>
            <a:r>
              <a:rPr lang="en-US" baseline="0" dirty="0" err="1" smtClean="0"/>
              <a:t>fost</a:t>
            </a:r>
            <a:r>
              <a:rPr lang="en-US" baseline="0" dirty="0" smtClean="0"/>
              <a:t> </a:t>
            </a:r>
            <a:r>
              <a:rPr lang="en-US" baseline="0" dirty="0" err="1" smtClean="0"/>
              <a:t>realizate</a:t>
            </a:r>
            <a:r>
              <a:rPr lang="en-US" baseline="0" dirty="0" smtClean="0"/>
              <a:t> </a:t>
            </a:r>
            <a:r>
              <a:rPr lang="en-US" baseline="0" dirty="0" err="1" smtClean="0"/>
              <a:t>cateva</a:t>
            </a:r>
            <a:r>
              <a:rPr lang="en-US" baseline="0" dirty="0" smtClean="0"/>
              <a:t> RTCs ca </a:t>
            </a:r>
            <a:r>
              <a:rPr lang="en-US" baseline="0" dirty="0" err="1" smtClean="0"/>
              <a:t>si</a:t>
            </a:r>
            <a:r>
              <a:rPr lang="en-US" baseline="0" dirty="0" smtClean="0"/>
              <a:t>-au </a:t>
            </a:r>
            <a:r>
              <a:rPr lang="en-US" baseline="0" dirty="0" err="1" smtClean="0"/>
              <a:t>propus</a:t>
            </a:r>
            <a:r>
              <a:rPr lang="en-US" baseline="0" dirty="0" smtClean="0"/>
              <a:t> </a:t>
            </a:r>
            <a:r>
              <a:rPr lang="en-US" baseline="0" dirty="0" err="1" smtClean="0"/>
              <a:t>sa</a:t>
            </a:r>
            <a:r>
              <a:rPr lang="en-US" baseline="0" dirty="0" smtClean="0"/>
              <a:t> </a:t>
            </a:r>
            <a:r>
              <a:rPr lang="en-US" baseline="0" dirty="0" err="1" smtClean="0"/>
              <a:t>evalueze</a:t>
            </a:r>
            <a:r>
              <a:rPr lang="en-US" baseline="0" dirty="0" smtClean="0"/>
              <a:t> </a:t>
            </a:r>
            <a:r>
              <a:rPr lang="en-US" baseline="0" dirty="0" err="1" smtClean="0"/>
              <a:t>eficacitatea</a:t>
            </a:r>
            <a:r>
              <a:rPr lang="en-US" baseline="0" dirty="0" smtClean="0"/>
              <a:t> </a:t>
            </a:r>
            <a:r>
              <a:rPr lang="en-US" baseline="0" dirty="0" err="1" smtClean="0"/>
              <a:t>asocierii</a:t>
            </a:r>
            <a:r>
              <a:rPr lang="en-US" baseline="0" dirty="0" smtClean="0"/>
              <a:t> </a:t>
            </a:r>
            <a:r>
              <a:rPr lang="en-US" baseline="0" dirty="0" err="1" smtClean="0"/>
              <a:t>fierului</a:t>
            </a:r>
            <a:r>
              <a:rPr lang="en-US" baseline="0" dirty="0" smtClean="0"/>
              <a:t> la ESAs vs. ESAs </a:t>
            </a:r>
            <a:r>
              <a:rPr lang="en-US" baseline="0" dirty="0" err="1" smtClean="0"/>
              <a:t>singuri</a:t>
            </a:r>
            <a:r>
              <a:rPr lang="en-US" baseline="0" dirty="0" smtClean="0"/>
              <a:t> </a:t>
            </a:r>
            <a:r>
              <a:rPr lang="en-US" baseline="0" dirty="0" err="1" smtClean="0"/>
              <a:t>pentru</a:t>
            </a:r>
            <a:r>
              <a:rPr lang="en-US" baseline="0" dirty="0" smtClean="0"/>
              <a:t> </a:t>
            </a:r>
            <a:r>
              <a:rPr lang="en-US" baseline="0" dirty="0" err="1" smtClean="0"/>
              <a:t>managementul</a:t>
            </a:r>
            <a:r>
              <a:rPr lang="en-US" baseline="0" dirty="0" smtClean="0"/>
              <a:t> CIA.</a:t>
            </a:r>
          </a:p>
          <a:p>
            <a:r>
              <a:rPr lang="en-US" baseline="0" dirty="0" smtClean="0"/>
              <a:t>Cu </a:t>
            </a:r>
            <a:r>
              <a:rPr lang="en-US" baseline="0" dirty="0" err="1" smtClean="0"/>
              <a:t>toate</a:t>
            </a:r>
            <a:r>
              <a:rPr lang="en-US" baseline="0" dirty="0" smtClean="0"/>
              <a:t> </a:t>
            </a:r>
            <a:r>
              <a:rPr lang="en-US" baseline="0" dirty="0" err="1" smtClean="0"/>
              <a:t>acestea</a:t>
            </a:r>
            <a:r>
              <a:rPr lang="en-US" baseline="0" dirty="0" smtClean="0"/>
              <a:t>, </a:t>
            </a:r>
            <a:r>
              <a:rPr lang="en-US" baseline="0" dirty="0" err="1" smtClean="0"/>
              <a:t>evidentele</a:t>
            </a:r>
            <a:r>
              <a:rPr lang="en-US" baseline="0" dirty="0" smtClean="0"/>
              <a:t> </a:t>
            </a:r>
            <a:r>
              <a:rPr lang="en-US" baseline="0" dirty="0" err="1" smtClean="0"/>
              <a:t>referitoare</a:t>
            </a:r>
            <a:r>
              <a:rPr lang="en-US" baseline="0" dirty="0" smtClean="0"/>
              <a:t> la </a:t>
            </a:r>
            <a:r>
              <a:rPr lang="en-US" baseline="0" dirty="0" err="1" smtClean="0"/>
              <a:t>aceasta</a:t>
            </a:r>
            <a:r>
              <a:rPr lang="en-US" baseline="0" dirty="0" smtClean="0"/>
              <a:t> </a:t>
            </a:r>
            <a:r>
              <a:rPr lang="en-US" baseline="0" dirty="0" err="1" smtClean="0"/>
              <a:t>comparatie</a:t>
            </a:r>
            <a:r>
              <a:rPr lang="en-US" baseline="0" dirty="0" smtClean="0"/>
              <a:t> (</a:t>
            </a:r>
            <a:r>
              <a:rPr lang="en-US" baseline="0" dirty="0" err="1" smtClean="0"/>
              <a:t>Fe+ESAs</a:t>
            </a:r>
            <a:r>
              <a:rPr lang="en-US" baseline="0" dirty="0" smtClean="0"/>
              <a:t> vs ESAs) nu au </a:t>
            </a:r>
            <a:r>
              <a:rPr lang="en-US" baseline="0" dirty="0" err="1" smtClean="0"/>
              <a:t>fost</a:t>
            </a:r>
            <a:r>
              <a:rPr lang="en-US" baseline="0" dirty="0" smtClean="0"/>
              <a:t> </a:t>
            </a:r>
            <a:r>
              <a:rPr lang="en-US" baseline="0" dirty="0" err="1" smtClean="0"/>
              <a:t>pe</a:t>
            </a:r>
            <a:r>
              <a:rPr lang="en-US" baseline="0" dirty="0" smtClean="0"/>
              <a:t> </a:t>
            </a:r>
            <a:r>
              <a:rPr lang="en-US" baseline="0" dirty="0" err="1" smtClean="0"/>
              <a:t>deplin</a:t>
            </a:r>
            <a:r>
              <a:rPr lang="en-US" baseline="0" dirty="0" smtClean="0"/>
              <a:t> </a:t>
            </a:r>
            <a:r>
              <a:rPr lang="en-US" baseline="0" dirty="0" err="1" smtClean="0"/>
              <a:t>relevante</a:t>
            </a:r>
            <a:r>
              <a:rPr lang="en-US" baseline="0" dirty="0" smtClean="0"/>
              <a:t>. </a:t>
            </a:r>
            <a:r>
              <a:rPr lang="en-US" baseline="0" dirty="0" err="1" smtClean="0"/>
              <a:t>Unele</a:t>
            </a:r>
            <a:r>
              <a:rPr lang="en-US" baseline="0" dirty="0" smtClean="0"/>
              <a:t> </a:t>
            </a:r>
            <a:r>
              <a:rPr lang="en-US" baseline="0" dirty="0" err="1" smtClean="0"/>
              <a:t>studii</a:t>
            </a:r>
            <a:r>
              <a:rPr lang="en-US" baseline="0" dirty="0" smtClean="0"/>
              <a:t> au </a:t>
            </a:r>
            <a:r>
              <a:rPr lang="en-US" baseline="0" dirty="0" err="1" smtClean="0"/>
              <a:t>aratat</a:t>
            </a:r>
            <a:r>
              <a:rPr lang="en-US" baseline="0" dirty="0" smtClean="0"/>
              <a:t> ca </a:t>
            </a:r>
            <a:r>
              <a:rPr lang="en-US" baseline="0" dirty="0" err="1" smtClean="0"/>
              <a:t>asocierea</a:t>
            </a:r>
            <a:r>
              <a:rPr lang="en-US" baseline="0" dirty="0" smtClean="0"/>
              <a:t> de Fe iv la ESAs </a:t>
            </a:r>
            <a:r>
              <a:rPr lang="en-US" baseline="0" dirty="0" err="1" smtClean="0"/>
              <a:t>determina</a:t>
            </a:r>
            <a:r>
              <a:rPr lang="en-US" baseline="0" dirty="0" smtClean="0"/>
              <a:t> </a:t>
            </a:r>
            <a:r>
              <a:rPr lang="en-US" baseline="0" dirty="0" err="1" smtClean="0"/>
              <a:t>imbunatatirea</a:t>
            </a:r>
            <a:r>
              <a:rPr lang="en-US" baseline="0" dirty="0" smtClean="0"/>
              <a:t> </a:t>
            </a:r>
            <a:r>
              <a:rPr lang="en-US" baseline="0" dirty="0" err="1" smtClean="0"/>
              <a:t>raspunsului</a:t>
            </a:r>
            <a:r>
              <a:rPr lang="en-US" baseline="0" dirty="0" smtClean="0"/>
              <a:t> la ESAs, </a:t>
            </a:r>
            <a:r>
              <a:rPr lang="en-US" baseline="0" dirty="0" err="1" smtClean="0"/>
              <a:t>creste</a:t>
            </a:r>
            <a:r>
              <a:rPr lang="en-US" baseline="0" dirty="0" smtClean="0"/>
              <a:t> </a:t>
            </a:r>
            <a:r>
              <a:rPr lang="en-US" baseline="0" dirty="0" err="1" smtClean="0"/>
              <a:t>nivelul</a:t>
            </a:r>
            <a:r>
              <a:rPr lang="en-US" baseline="0" dirty="0" smtClean="0"/>
              <a:t> </a:t>
            </a:r>
            <a:r>
              <a:rPr lang="en-US" baseline="0" dirty="0" err="1" smtClean="0"/>
              <a:t>hb</a:t>
            </a:r>
            <a:r>
              <a:rPr lang="en-US" baseline="0" dirty="0" smtClean="0"/>
              <a:t>, </a:t>
            </a:r>
            <a:r>
              <a:rPr lang="en-US" baseline="0" dirty="0" err="1" smtClean="0"/>
              <a:t>raspuns</a:t>
            </a:r>
            <a:r>
              <a:rPr lang="en-US" baseline="0" dirty="0" smtClean="0"/>
              <a:t> hematopoietic </a:t>
            </a:r>
            <a:r>
              <a:rPr lang="en-US" baseline="0" dirty="0" err="1" smtClean="0"/>
              <a:t>mai</a:t>
            </a:r>
            <a:r>
              <a:rPr lang="en-US" baseline="0" dirty="0" smtClean="0"/>
              <a:t> mare, </a:t>
            </a:r>
            <a:r>
              <a:rPr lang="en-US" baseline="0" dirty="0" err="1" smtClean="0"/>
              <a:t>precum</a:t>
            </a:r>
            <a:r>
              <a:rPr lang="en-US" baseline="0" dirty="0" smtClean="0"/>
              <a:t> </a:t>
            </a:r>
            <a:r>
              <a:rPr lang="en-US" baseline="0" dirty="0" err="1" smtClean="0"/>
              <a:t>si</a:t>
            </a:r>
            <a:r>
              <a:rPr lang="en-US" baseline="0" dirty="0" smtClean="0"/>
              <a:t> </a:t>
            </a:r>
            <a:r>
              <a:rPr lang="en-US" baseline="0" dirty="0" err="1" smtClean="0"/>
              <a:t>imbunatatirea</a:t>
            </a:r>
            <a:r>
              <a:rPr lang="en-US" baseline="0" dirty="0" smtClean="0"/>
              <a:t> </a:t>
            </a:r>
            <a:r>
              <a:rPr lang="en-US" baseline="0" dirty="0" err="1" smtClean="0"/>
              <a:t>calitatii</a:t>
            </a:r>
            <a:r>
              <a:rPr lang="en-US" baseline="0" dirty="0" smtClean="0"/>
              <a:t> </a:t>
            </a:r>
            <a:r>
              <a:rPr lang="en-US" baseline="0" dirty="0" err="1" smtClean="0"/>
              <a:t>vietii</a:t>
            </a:r>
            <a:r>
              <a:rPr lang="en-US" baseline="0" dirty="0" smtClean="0"/>
              <a:t> </a:t>
            </a:r>
            <a:r>
              <a:rPr lang="en-US" baseline="0" dirty="0" err="1" smtClean="0"/>
              <a:t>pacientilor</a:t>
            </a:r>
            <a:r>
              <a:rPr lang="en-US" baseline="0" dirty="0" smtClean="0"/>
              <a:t> cu CIA. </a:t>
            </a:r>
            <a:r>
              <a:rPr lang="en-US" baseline="0" dirty="0" err="1" smtClean="0"/>
              <a:t>Alte</a:t>
            </a:r>
            <a:r>
              <a:rPr lang="en-US" baseline="0" dirty="0" smtClean="0"/>
              <a:t> </a:t>
            </a:r>
            <a:r>
              <a:rPr lang="en-US" baseline="0" dirty="0" err="1" smtClean="0"/>
              <a:t>studii</a:t>
            </a:r>
            <a:r>
              <a:rPr lang="en-US" baseline="0" dirty="0" smtClean="0"/>
              <a:t> </a:t>
            </a:r>
            <a:r>
              <a:rPr lang="en-US" baseline="0" dirty="0" err="1" smtClean="0"/>
              <a:t>arata</a:t>
            </a:r>
            <a:r>
              <a:rPr lang="en-US" baseline="0" dirty="0" smtClean="0"/>
              <a:t> ca Fe iv nu se </a:t>
            </a:r>
            <a:r>
              <a:rPr lang="en-US" baseline="0" dirty="0" err="1" smtClean="0"/>
              <a:t>asociaza</a:t>
            </a:r>
            <a:r>
              <a:rPr lang="en-US" baseline="0" dirty="0" smtClean="0"/>
              <a:t> cu </a:t>
            </a:r>
            <a:r>
              <a:rPr lang="en-US" baseline="0" dirty="0" err="1" smtClean="0"/>
              <a:t>modificari</a:t>
            </a:r>
            <a:r>
              <a:rPr lang="en-US" baseline="0" dirty="0" smtClean="0"/>
              <a:t> ale </a:t>
            </a:r>
            <a:r>
              <a:rPr lang="en-US" baseline="0" dirty="0" err="1" smtClean="0"/>
              <a:t>nivelurile</a:t>
            </a:r>
            <a:r>
              <a:rPr lang="en-US" baseline="0" dirty="0" smtClean="0"/>
              <a:t> </a:t>
            </a:r>
            <a:r>
              <a:rPr lang="en-US" baseline="0" dirty="0" err="1" smtClean="0"/>
              <a:t>Hb</a:t>
            </a:r>
            <a:r>
              <a:rPr lang="en-US" baseline="0" dirty="0" smtClean="0"/>
              <a:t>, </a:t>
            </a:r>
            <a:r>
              <a:rPr lang="en-US" baseline="0" dirty="0" err="1" smtClean="0"/>
              <a:t>transfuziilor</a:t>
            </a:r>
            <a:r>
              <a:rPr lang="en-US" baseline="0" dirty="0" smtClean="0"/>
              <a:t> sanguine </a:t>
            </a:r>
            <a:r>
              <a:rPr lang="en-US" baseline="0" dirty="0" err="1" smtClean="0"/>
              <a:t>si</a:t>
            </a:r>
            <a:r>
              <a:rPr lang="en-US" baseline="0" dirty="0" smtClean="0"/>
              <a:t> </a:t>
            </a:r>
            <a:r>
              <a:rPr lang="en-US" baseline="0" dirty="0" err="1" smtClean="0"/>
              <a:t>calitatii</a:t>
            </a:r>
            <a:r>
              <a:rPr lang="en-US" baseline="0" dirty="0" smtClean="0"/>
              <a:t> </a:t>
            </a:r>
            <a:r>
              <a:rPr lang="en-US" baseline="0" dirty="0" err="1" smtClean="0"/>
              <a:t>vietii</a:t>
            </a:r>
            <a:r>
              <a:rPr lang="en-US" baseline="0" dirty="0" smtClean="0"/>
              <a:t> </a:t>
            </a:r>
            <a:r>
              <a:rPr lang="en-US" baseline="0" dirty="0" err="1" smtClean="0"/>
              <a:t>pacientilor</a:t>
            </a:r>
            <a:r>
              <a:rPr lang="en-US" baseline="0" dirty="0" smtClean="0"/>
              <a:t> cu CIA. </a:t>
            </a:r>
          </a:p>
          <a:p>
            <a:r>
              <a:rPr lang="en-US" baseline="0" dirty="0" err="1" smtClean="0"/>
              <a:t>Absenta</a:t>
            </a:r>
            <a:r>
              <a:rPr lang="en-US" baseline="0" dirty="0" smtClean="0"/>
              <a:t> </a:t>
            </a:r>
            <a:r>
              <a:rPr lang="en-US" baseline="0" dirty="0" err="1" smtClean="0"/>
              <a:t>unei</a:t>
            </a:r>
            <a:r>
              <a:rPr lang="en-US" baseline="0" dirty="0" smtClean="0"/>
              <a:t> </a:t>
            </a:r>
            <a:r>
              <a:rPr lang="en-US" baseline="0" dirty="0" err="1" smtClean="0"/>
              <a:t>evidente</a:t>
            </a:r>
            <a:r>
              <a:rPr lang="en-US" baseline="0" dirty="0" smtClean="0"/>
              <a:t> </a:t>
            </a:r>
            <a:r>
              <a:rPr lang="en-US" baseline="0" dirty="0" err="1" smtClean="0"/>
              <a:t>clare</a:t>
            </a:r>
            <a:r>
              <a:rPr lang="en-US" baseline="0" dirty="0" smtClean="0"/>
              <a:t> </a:t>
            </a:r>
            <a:r>
              <a:rPr lang="en-US" baseline="0" dirty="0" err="1" smtClean="0"/>
              <a:t>referitoare</a:t>
            </a:r>
            <a:r>
              <a:rPr lang="en-US" baseline="0" dirty="0" smtClean="0"/>
              <a:t> la </a:t>
            </a:r>
            <a:r>
              <a:rPr lang="en-US" baseline="0" dirty="0" err="1" smtClean="0"/>
              <a:t>beneficiile</a:t>
            </a:r>
            <a:r>
              <a:rPr lang="en-US" baseline="0" dirty="0" smtClean="0"/>
              <a:t> </a:t>
            </a:r>
            <a:r>
              <a:rPr lang="en-US" baseline="0" dirty="0" err="1" smtClean="0"/>
              <a:t>si</a:t>
            </a:r>
            <a:r>
              <a:rPr lang="en-US" baseline="0" dirty="0" smtClean="0"/>
              <a:t> </a:t>
            </a:r>
            <a:r>
              <a:rPr lang="en-US" baseline="0" dirty="0" err="1" smtClean="0"/>
              <a:t>riscurile</a:t>
            </a:r>
            <a:r>
              <a:rPr lang="en-US" baseline="0" dirty="0" smtClean="0"/>
              <a:t> </a:t>
            </a:r>
            <a:r>
              <a:rPr lang="en-US" baseline="0" dirty="0" err="1" smtClean="0"/>
              <a:t>asocierii</a:t>
            </a:r>
            <a:r>
              <a:rPr lang="en-US" baseline="0" dirty="0" smtClean="0"/>
              <a:t> </a:t>
            </a:r>
            <a:r>
              <a:rPr lang="en-US" baseline="0" dirty="0" err="1" smtClean="0"/>
              <a:t>Fierului</a:t>
            </a:r>
            <a:r>
              <a:rPr lang="en-US" baseline="0" dirty="0" smtClean="0"/>
              <a:t> la ESAs la </a:t>
            </a:r>
            <a:r>
              <a:rPr lang="en-US" baseline="0" dirty="0" err="1" smtClean="0"/>
              <a:t>pacientii</a:t>
            </a:r>
            <a:r>
              <a:rPr lang="en-US" baseline="0" dirty="0" smtClean="0"/>
              <a:t> cu CIA a </a:t>
            </a:r>
            <a:r>
              <a:rPr lang="en-US" baseline="0" dirty="0" err="1" smtClean="0"/>
              <a:t>fost</a:t>
            </a:r>
            <a:r>
              <a:rPr lang="en-US" baseline="0" dirty="0" smtClean="0"/>
              <a:t> </a:t>
            </a:r>
            <a:r>
              <a:rPr lang="en-US" baseline="0" dirty="0" err="1" smtClean="0"/>
              <a:t>punctul</a:t>
            </a:r>
            <a:r>
              <a:rPr lang="en-US" baseline="0" dirty="0" smtClean="0"/>
              <a:t> de </a:t>
            </a:r>
            <a:r>
              <a:rPr lang="en-US" baseline="0" dirty="0" err="1" smtClean="0"/>
              <a:t>plecare</a:t>
            </a:r>
            <a:r>
              <a:rPr lang="en-US" baseline="0" dirty="0" smtClean="0"/>
              <a:t> al </a:t>
            </a:r>
            <a:r>
              <a:rPr lang="en-US" baseline="0" dirty="0" err="1" smtClean="0"/>
              <a:t>acestei</a:t>
            </a:r>
            <a:r>
              <a:rPr lang="en-US" baseline="0" dirty="0" smtClean="0"/>
              <a:t> </a:t>
            </a:r>
            <a:r>
              <a:rPr lang="en-US" baseline="0" dirty="0" err="1" smtClean="0"/>
              <a:t>revizii</a:t>
            </a:r>
            <a:r>
              <a:rPr lang="en-US" baseline="0" dirty="0" smtClean="0"/>
              <a:t> </a:t>
            </a:r>
            <a:r>
              <a:rPr lang="en-US" baseline="0" dirty="0" err="1" smtClean="0"/>
              <a:t>sistematice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JAMA – Journal</a:t>
            </a:r>
            <a:r>
              <a:rPr lang="en-US" baseline="0" dirty="0" smtClean="0"/>
              <a:t> of the American Medical Association</a:t>
            </a:r>
            <a:endParaRPr lang="en-US" dirty="0" smtClean="0"/>
          </a:p>
          <a:p>
            <a:r>
              <a:rPr lang="en-US" dirty="0" smtClean="0"/>
              <a:t>Extract</a:t>
            </a:r>
          </a:p>
          <a:p>
            <a:endParaRPr lang="en-US" dirty="0" smtClean="0"/>
          </a:p>
          <a:p>
            <a:r>
              <a:rPr lang="en-US" dirty="0" smtClean="0"/>
              <a:t>Academic scientists and scientists employed by manufacturers of erythropoiesis-stimulating agents report opposite findings in studies of the existence of functional erythropoietin receptors on cancer cells.</a:t>
            </a:r>
          </a:p>
          <a:p>
            <a:endParaRPr lang="en-US" dirty="0" smtClean="0"/>
          </a:p>
          <a:p>
            <a:r>
              <a:rPr lang="en-US" dirty="0" smtClean="0"/>
              <a:t>Even when the US Food and Drug Administration approved erythropoietin to treat chemotherapy-induced anemia in 1993, concern was raised that administration of erythropoietin may lead to tumor growth. This possibility was derived from concern that erythropoietin receptors or homologous receptors reside on cancer cells and respond to exogenous erythropoietin, inducing activation of the cell signaling pathway and cellular functional changes. There has been widespread disagreement on this topic. Before 2008, a review found that scientists without funding from manufacturers of erythropoiesis-stimulating agents (ESAs) were more likely than scientists with such funding or scientists employed by manufacturers of ESAs to report erythropoietin receptors on solid tumor cells, erythropoietin-induced signaling changes, or cellular function changes.1 Three studies have been published by scientists employed by manufacturers of ESAs, which was too small a number to allow for direct comparisons between findings of academic scientists and scientists employed by manufacturers of ESAs.1 In 2007, the National Cancer Institute convened a workshop seeking to facilitate consensus on this topic. Thirteen of 14 academic scientists without funding from manufacturers of ESAs reported that erythropoietin receptors were involved in cancer progression while all 6 scientists employed by manufacturers of ESAs reported the opposite (A. </a:t>
            </a:r>
            <a:r>
              <a:rPr lang="en-US" dirty="0" err="1" smtClean="0"/>
              <a:t>Mufson</a:t>
            </a:r>
            <a:r>
              <a:rPr lang="en-US" dirty="0" smtClean="0"/>
              <a:t>, PhD, written communication, August 2015) (Table). Review of subsequent studies provides opportunities to evaluate whether consensus was achieved after the workshop. Our hypothesis is that differences in findings regarding erythropoietin receptors between academic scientists and scientists employed by manufacturers of ESAs would persist after the workshop.</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21</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Mystery Story about Erythropoietin (</a:t>
            </a:r>
            <a:r>
              <a:rPr lang="en-US" dirty="0" err="1" smtClean="0"/>
              <a:t>Epo</a:t>
            </a:r>
            <a:r>
              <a:rPr lang="en-US" dirty="0" smtClean="0"/>
              <a:t>) and Erythropoietin Receptor (</a:t>
            </a:r>
            <a:r>
              <a:rPr lang="en-US" dirty="0" err="1" smtClean="0"/>
              <a:t>EpoR</a:t>
            </a:r>
            <a:r>
              <a:rPr lang="en-US" dirty="0" smtClean="0"/>
              <a:t>) are Disguised?</a:t>
            </a:r>
          </a:p>
          <a:p>
            <a:endParaRPr lang="en-US" dirty="0" smtClean="0"/>
          </a:p>
          <a:p>
            <a:r>
              <a:rPr lang="en-US" dirty="0" err="1" smtClean="0"/>
              <a:t>Cubranić</a:t>
            </a:r>
            <a:r>
              <a:rPr lang="en-US" dirty="0" smtClean="0"/>
              <a:t> A, </a:t>
            </a:r>
            <a:r>
              <a:rPr lang="en-US" dirty="0" err="1" smtClean="0"/>
              <a:t>Redzovic</a:t>
            </a:r>
            <a:r>
              <a:rPr lang="en-US" dirty="0" smtClean="0"/>
              <a:t> A, Dobrila-</a:t>
            </a:r>
            <a:r>
              <a:rPr lang="en-US" dirty="0" err="1" smtClean="0"/>
              <a:t>Dintinjana</a:t>
            </a:r>
            <a:r>
              <a:rPr lang="en-US" dirty="0" smtClean="0"/>
              <a:t> R, </a:t>
            </a:r>
            <a:r>
              <a:rPr lang="en-US" dirty="0" err="1" smtClean="0"/>
              <a:t>Vukelić</a:t>
            </a:r>
            <a:r>
              <a:rPr lang="en-US" dirty="0" smtClean="0"/>
              <a:t> J, </a:t>
            </a:r>
            <a:r>
              <a:rPr lang="en-US" dirty="0" err="1" smtClean="0"/>
              <a:t>Dintinjana</a:t>
            </a:r>
            <a:r>
              <a:rPr lang="en-US" dirty="0" smtClean="0"/>
              <a:t> M.</a:t>
            </a:r>
          </a:p>
          <a:p>
            <a:endParaRPr lang="en-US" dirty="0" smtClean="0"/>
          </a:p>
          <a:p>
            <a:r>
              <a:rPr lang="en-US" dirty="0" smtClean="0"/>
              <a:t>Abstract</a:t>
            </a:r>
          </a:p>
          <a:p>
            <a:endParaRPr lang="en-US" dirty="0" smtClean="0"/>
          </a:p>
          <a:p>
            <a:r>
              <a:rPr lang="en-US" dirty="0" smtClean="0"/>
              <a:t>In this review we would like to focus our attention upon very controversial reports on Erythropoietin (</a:t>
            </a:r>
            <a:r>
              <a:rPr lang="en-US" dirty="0" err="1" smtClean="0"/>
              <a:t>Epo</a:t>
            </a:r>
            <a:r>
              <a:rPr lang="en-US" dirty="0" smtClean="0"/>
              <a:t>) and Erythropoietin Receptor (</a:t>
            </a:r>
            <a:r>
              <a:rPr lang="en-US" dirty="0" err="1" smtClean="0"/>
              <a:t>EpoR</a:t>
            </a:r>
            <a:r>
              <a:rPr lang="en-US" dirty="0" smtClean="0"/>
              <a:t>) expression in cancer patients. The effects of </a:t>
            </a:r>
            <a:r>
              <a:rPr lang="en-US" dirty="0" err="1" smtClean="0"/>
              <a:t>Epo</a:t>
            </a:r>
            <a:r>
              <a:rPr lang="en-US" dirty="0" smtClean="0"/>
              <a:t> on cancerous tissues are poorly understood. Hypoxia results in an increase in the level of the production of both </a:t>
            </a:r>
            <a:r>
              <a:rPr lang="en-US" dirty="0" err="1" smtClean="0"/>
              <a:t>Epo</a:t>
            </a:r>
            <a:r>
              <a:rPr lang="en-US" dirty="0" smtClean="0"/>
              <a:t> and </a:t>
            </a:r>
            <a:r>
              <a:rPr lang="en-US" dirty="0" err="1" smtClean="0"/>
              <a:t>EpoR</a:t>
            </a:r>
            <a:r>
              <a:rPr lang="en-US" dirty="0" smtClean="0"/>
              <a:t> via activation of the hypoxia-inducible factor 1 (HIF-1) pathway. HIF-1α, promotes the expression of vascular endothelial growth factor (VEGF). The signaling through VEGF in both a paracrine and an autocrine manner is required for the homeostasis of adult vessels. Macrophages stimulate vessel sprouting via a soluble factor other than VEGF, rather than through direct contact with endothelial cells. The intriguing questions are set about many researches to link </a:t>
            </a:r>
            <a:r>
              <a:rPr lang="en-US" dirty="0" err="1" smtClean="0"/>
              <a:t>Epo</a:t>
            </a:r>
            <a:r>
              <a:rPr lang="en-US" dirty="0" smtClean="0"/>
              <a:t>/</a:t>
            </a:r>
            <a:r>
              <a:rPr lang="en-US" dirty="0" err="1" smtClean="0"/>
              <a:t>EpoR</a:t>
            </a:r>
            <a:r>
              <a:rPr lang="en-US" dirty="0" smtClean="0"/>
              <a:t> expression and function in order to establish one of the mechanisms of tumor growth, disease progression of cancer patient. However, it is uncertain role in </a:t>
            </a:r>
            <a:r>
              <a:rPr lang="en-US" dirty="0" err="1" smtClean="0"/>
              <a:t>tumour</a:t>
            </a:r>
            <a:r>
              <a:rPr lang="en-US" dirty="0" smtClean="0"/>
              <a:t> angiogenesis as promoter and stimulator of </a:t>
            </a:r>
            <a:r>
              <a:rPr lang="en-US" dirty="0" err="1" smtClean="0"/>
              <a:t>tumour</a:t>
            </a:r>
            <a:r>
              <a:rPr lang="en-US" dirty="0" smtClean="0"/>
              <a:t> growth which should need to be furtherly validated.</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23</a:t>
            </a:fld>
            <a:endParaRPr lang="ro-RO"/>
          </a:p>
        </p:txBody>
      </p:sp>
    </p:spTree>
    <p:extLst>
      <p:ext uri="{BB962C8B-B14F-4D97-AF65-F5344CB8AC3E}">
        <p14:creationId xmlns:p14="http://schemas.microsoft.com/office/powerpoint/2010/main" val="262302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Vasele</a:t>
            </a:r>
            <a:r>
              <a:rPr lang="en-US" dirty="0" smtClean="0"/>
              <a:t> </a:t>
            </a:r>
            <a:r>
              <a:rPr lang="en-US" dirty="0" err="1" smtClean="0"/>
              <a:t>intervin</a:t>
            </a:r>
            <a:r>
              <a:rPr lang="en-US" dirty="0" smtClean="0"/>
              <a:t> in </a:t>
            </a:r>
            <a:r>
              <a:rPr lang="en-US" dirty="0" err="1" smtClean="0"/>
              <a:t>hemostaza</a:t>
            </a:r>
            <a:r>
              <a:rPr lang="en-US" dirty="0" smtClean="0"/>
              <a:t> </a:t>
            </a:r>
            <a:r>
              <a:rPr lang="en-US" dirty="0" err="1" smtClean="0"/>
              <a:t>prin</a:t>
            </a:r>
            <a:r>
              <a:rPr lang="en-US" dirty="0" smtClean="0"/>
              <a:t>:</a:t>
            </a:r>
          </a:p>
          <a:p>
            <a:r>
              <a:rPr lang="en-US" dirty="0" smtClean="0"/>
              <a:t>- </a:t>
            </a:r>
            <a:r>
              <a:rPr lang="en-US" dirty="0" err="1" smtClean="0"/>
              <a:t>vasoconstrictie</a:t>
            </a:r>
            <a:r>
              <a:rPr lang="en-US" dirty="0" smtClean="0"/>
              <a:t> in </a:t>
            </a:r>
            <a:r>
              <a:rPr lang="en-US" dirty="0" err="1" smtClean="0"/>
              <a:t>cadrul</a:t>
            </a:r>
            <a:r>
              <a:rPr lang="en-US" dirty="0" smtClean="0"/>
              <a:t> </a:t>
            </a:r>
            <a:r>
              <a:rPr lang="en-US" dirty="0" err="1" smtClean="0"/>
              <a:t>hemostazei</a:t>
            </a:r>
            <a:r>
              <a:rPr lang="en-US" dirty="0" smtClean="0"/>
              <a:t> </a:t>
            </a:r>
            <a:r>
              <a:rPr lang="en-US" dirty="0" err="1" smtClean="0"/>
              <a:t>primare</a:t>
            </a:r>
            <a:r>
              <a:rPr lang="en-US" dirty="0" smtClean="0"/>
              <a:t> cu </a:t>
            </a:r>
            <a:r>
              <a:rPr lang="en-US" dirty="0" err="1" smtClean="0"/>
              <a:t>scaderea</a:t>
            </a:r>
            <a:r>
              <a:rPr lang="en-US" dirty="0" smtClean="0"/>
              <a:t> </a:t>
            </a:r>
            <a:r>
              <a:rPr lang="en-US" dirty="0" err="1" smtClean="0"/>
              <a:t>fluxului</a:t>
            </a:r>
            <a:r>
              <a:rPr lang="en-US" dirty="0" smtClean="0"/>
              <a:t> </a:t>
            </a:r>
            <a:r>
              <a:rPr lang="en-US" dirty="0" err="1" smtClean="0"/>
              <a:t>sanguin</a:t>
            </a:r>
            <a:r>
              <a:rPr lang="en-US" dirty="0" smtClean="0"/>
              <a:t> in zona</a:t>
            </a:r>
          </a:p>
          <a:p>
            <a:r>
              <a:rPr lang="en-US" dirty="0" err="1" smtClean="0"/>
              <a:t>lezata</a:t>
            </a:r>
            <a:endParaRPr lang="en-US" dirty="0" smtClean="0"/>
          </a:p>
          <a:p>
            <a:r>
              <a:rPr lang="en-US" dirty="0" smtClean="0"/>
              <a:t>- </a:t>
            </a:r>
            <a:r>
              <a:rPr lang="en-US" dirty="0" err="1" smtClean="0"/>
              <a:t>endoteliul</a:t>
            </a:r>
            <a:r>
              <a:rPr lang="en-US" dirty="0" smtClean="0"/>
              <a:t> vascular care:</a:t>
            </a:r>
          </a:p>
          <a:p>
            <a:r>
              <a:rPr lang="en-US" dirty="0" smtClean="0"/>
              <a:t>􀂌 </a:t>
            </a:r>
            <a:r>
              <a:rPr lang="en-US" dirty="0" err="1" smtClean="0"/>
              <a:t>sintetizeaza</a:t>
            </a:r>
            <a:r>
              <a:rPr lang="en-US" dirty="0" smtClean="0"/>
              <a:t> </a:t>
            </a:r>
            <a:r>
              <a:rPr lang="en-US" dirty="0" err="1" smtClean="0"/>
              <a:t>factorul</a:t>
            </a:r>
            <a:r>
              <a:rPr lang="en-US" dirty="0" smtClean="0"/>
              <a:t> von </a:t>
            </a:r>
            <a:r>
              <a:rPr lang="en-US" dirty="0" err="1" smtClean="0"/>
              <a:t>Willebrand</a:t>
            </a:r>
            <a:r>
              <a:rPr lang="en-US" dirty="0" smtClean="0"/>
              <a:t> (</a:t>
            </a:r>
            <a:r>
              <a:rPr lang="en-US" dirty="0" err="1" smtClean="0"/>
              <a:t>fvW</a:t>
            </a:r>
            <a:r>
              <a:rPr lang="en-US" dirty="0" smtClean="0"/>
              <a:t>) cu </a:t>
            </a:r>
            <a:r>
              <a:rPr lang="en-US" dirty="0" err="1" smtClean="0"/>
              <a:t>rol</a:t>
            </a:r>
            <a:r>
              <a:rPr lang="en-US" dirty="0" smtClean="0"/>
              <a:t> in </a:t>
            </a:r>
            <a:r>
              <a:rPr lang="en-US" dirty="0" err="1" smtClean="0"/>
              <a:t>aderarea</a:t>
            </a:r>
            <a:r>
              <a:rPr lang="en-US" dirty="0" smtClean="0"/>
              <a:t> </a:t>
            </a:r>
            <a:r>
              <a:rPr lang="en-US" dirty="0" err="1" smtClean="0"/>
              <a:t>trombocitelor</a:t>
            </a:r>
            <a:r>
              <a:rPr lang="en-US" dirty="0" smtClean="0"/>
              <a:t> (</a:t>
            </a:r>
            <a:r>
              <a:rPr lang="en-US" dirty="0" err="1" smtClean="0"/>
              <a:t>si</a:t>
            </a:r>
            <a:endParaRPr lang="en-US" dirty="0" smtClean="0"/>
          </a:p>
          <a:p>
            <a:r>
              <a:rPr lang="en-US" dirty="0" smtClean="0"/>
              <a:t>de carrier </a:t>
            </a:r>
            <a:r>
              <a:rPr lang="en-US" dirty="0" err="1" smtClean="0"/>
              <a:t>pentru</a:t>
            </a:r>
            <a:r>
              <a:rPr lang="en-US" dirty="0" smtClean="0"/>
              <a:t> </a:t>
            </a:r>
            <a:r>
              <a:rPr lang="en-US" dirty="0" err="1" smtClean="0"/>
              <a:t>factorul</a:t>
            </a:r>
            <a:r>
              <a:rPr lang="en-US" dirty="0" smtClean="0"/>
              <a:t> VIII al </a:t>
            </a:r>
            <a:r>
              <a:rPr lang="en-US" dirty="0" err="1" smtClean="0"/>
              <a:t>coagularii</a:t>
            </a:r>
            <a:r>
              <a:rPr lang="en-US" dirty="0" smtClean="0"/>
              <a:t>)</a:t>
            </a:r>
          </a:p>
          <a:p>
            <a:r>
              <a:rPr lang="en-US" dirty="0" smtClean="0"/>
              <a:t>􀂌 </a:t>
            </a:r>
            <a:r>
              <a:rPr lang="en-US" dirty="0" err="1" smtClean="0"/>
              <a:t>sintetizeaza</a:t>
            </a:r>
            <a:r>
              <a:rPr lang="en-US" dirty="0" smtClean="0"/>
              <a:t> </a:t>
            </a:r>
            <a:r>
              <a:rPr lang="en-US" dirty="0" err="1" smtClean="0"/>
              <a:t>prostaciclinele</a:t>
            </a:r>
            <a:r>
              <a:rPr lang="en-US" dirty="0" smtClean="0"/>
              <a:t> (PG I2) cu </a:t>
            </a:r>
            <a:r>
              <a:rPr lang="en-US" dirty="0" err="1" smtClean="0"/>
              <a:t>efect</a:t>
            </a:r>
            <a:r>
              <a:rPr lang="en-US" dirty="0" smtClean="0"/>
              <a:t> </a:t>
            </a:r>
            <a:r>
              <a:rPr lang="en-US" dirty="0" err="1" smtClean="0"/>
              <a:t>antiagregant</a:t>
            </a:r>
            <a:r>
              <a:rPr lang="en-US" dirty="0" smtClean="0"/>
              <a:t> </a:t>
            </a:r>
            <a:r>
              <a:rPr lang="en-US" dirty="0" err="1" smtClean="0"/>
              <a:t>si</a:t>
            </a:r>
            <a:r>
              <a:rPr lang="en-US" dirty="0" smtClean="0"/>
              <a:t> </a:t>
            </a:r>
            <a:r>
              <a:rPr lang="en-US" dirty="0" err="1" smtClean="0"/>
              <a:t>vasodilatator</a:t>
            </a:r>
            <a:endParaRPr lang="en-US" dirty="0" smtClean="0"/>
          </a:p>
          <a:p>
            <a:r>
              <a:rPr lang="en-US" dirty="0" smtClean="0"/>
              <a:t>􀂌 </a:t>
            </a:r>
            <a:r>
              <a:rPr lang="en-US" dirty="0" err="1" smtClean="0"/>
              <a:t>elibereaza</a:t>
            </a:r>
            <a:r>
              <a:rPr lang="en-US" dirty="0" smtClean="0"/>
              <a:t> </a:t>
            </a:r>
            <a:r>
              <a:rPr lang="en-US" dirty="0" err="1" smtClean="0"/>
              <a:t>factorul</a:t>
            </a:r>
            <a:r>
              <a:rPr lang="en-US" dirty="0" smtClean="0"/>
              <a:t> </a:t>
            </a:r>
            <a:r>
              <a:rPr lang="en-US" dirty="0" err="1" smtClean="0"/>
              <a:t>tisular</a:t>
            </a:r>
            <a:r>
              <a:rPr lang="en-US" dirty="0" smtClean="0"/>
              <a:t> (FT) 􀂟 </a:t>
            </a:r>
            <a:r>
              <a:rPr lang="en-US" dirty="0" err="1" smtClean="0"/>
              <a:t>declansarea</a:t>
            </a:r>
            <a:r>
              <a:rPr lang="en-US" dirty="0" smtClean="0"/>
              <a:t> </a:t>
            </a:r>
            <a:r>
              <a:rPr lang="en-US" dirty="0" err="1" smtClean="0"/>
              <a:t>coagularii</a:t>
            </a:r>
            <a:r>
              <a:rPr lang="en-US" dirty="0" smtClean="0"/>
              <a:t> </a:t>
            </a:r>
            <a:r>
              <a:rPr lang="en-US" dirty="0" err="1" smtClean="0"/>
              <a:t>prin</a:t>
            </a:r>
            <a:r>
              <a:rPr lang="en-US" dirty="0" smtClean="0"/>
              <a:t> </a:t>
            </a:r>
            <a:r>
              <a:rPr lang="en-US" dirty="0" err="1" smtClean="0"/>
              <a:t>mecanism</a:t>
            </a:r>
            <a:endParaRPr lang="en-US" dirty="0" smtClean="0"/>
          </a:p>
          <a:p>
            <a:r>
              <a:rPr lang="en-US" dirty="0" err="1" smtClean="0"/>
              <a:t>extrinsec</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J BUON. 2015 Nov-Dec;20(6):1426-31.</a:t>
            </a:r>
          </a:p>
          <a:p>
            <a:endParaRPr lang="en-US" dirty="0" smtClean="0"/>
          </a:p>
          <a:p>
            <a:r>
              <a:rPr lang="en-US" dirty="0" smtClean="0"/>
              <a:t>Erythropoietin receptor and tissue factor are </a:t>
            </a:r>
            <a:r>
              <a:rPr lang="en-US" dirty="0" err="1" smtClean="0"/>
              <a:t>coexpressed</a:t>
            </a:r>
            <a:r>
              <a:rPr lang="en-US" dirty="0" smtClean="0"/>
              <a:t> in human breast cancer cells.</a:t>
            </a:r>
          </a:p>
          <a:p>
            <a:endParaRPr lang="en-US" dirty="0" smtClean="0"/>
          </a:p>
          <a:p>
            <a:r>
              <a:rPr lang="en-US" dirty="0" err="1" smtClean="0"/>
              <a:t>Wojtukiewicz</a:t>
            </a:r>
            <a:r>
              <a:rPr lang="en-US" dirty="0" smtClean="0"/>
              <a:t> MZ1, Hempel D, </a:t>
            </a:r>
            <a:r>
              <a:rPr lang="en-US" dirty="0" err="1" smtClean="0"/>
              <a:t>Kruszewska</a:t>
            </a:r>
            <a:r>
              <a:rPr lang="en-US" dirty="0" smtClean="0"/>
              <a:t> J, </a:t>
            </a:r>
            <a:r>
              <a:rPr lang="en-US" dirty="0" err="1" smtClean="0"/>
              <a:t>Zimnoch</a:t>
            </a:r>
            <a:r>
              <a:rPr lang="en-US" dirty="0" smtClean="0"/>
              <a:t> L, </a:t>
            </a:r>
            <a:r>
              <a:rPr lang="en-US" dirty="0" err="1" smtClean="0"/>
              <a:t>Kisiel</a:t>
            </a:r>
            <a:r>
              <a:rPr lang="en-US" dirty="0" smtClean="0"/>
              <a:t> W, </a:t>
            </a:r>
            <a:r>
              <a:rPr lang="en-US" dirty="0" err="1" smtClean="0"/>
              <a:t>Sierko</a:t>
            </a:r>
            <a:r>
              <a:rPr lang="en-US" dirty="0" smtClean="0"/>
              <a:t> E.</a:t>
            </a:r>
          </a:p>
          <a:p>
            <a:endParaRPr lang="en-US" dirty="0" smtClean="0"/>
          </a:p>
          <a:p>
            <a:endParaRPr lang="en-US" dirty="0" smtClean="0"/>
          </a:p>
          <a:p>
            <a:endParaRPr lang="en-US" dirty="0" smtClean="0"/>
          </a:p>
          <a:p>
            <a:r>
              <a:rPr lang="en-US" dirty="0" smtClean="0"/>
              <a:t>Author information</a:t>
            </a:r>
          </a:p>
          <a:p>
            <a:endParaRPr lang="en-US" dirty="0" smtClean="0"/>
          </a:p>
          <a:p>
            <a:endParaRPr lang="en-US" dirty="0" smtClean="0"/>
          </a:p>
          <a:p>
            <a:endParaRPr lang="en-US" dirty="0" smtClean="0"/>
          </a:p>
          <a:p>
            <a:r>
              <a:rPr lang="en-US" dirty="0" smtClean="0"/>
              <a:t>Abstract</a:t>
            </a:r>
          </a:p>
          <a:p>
            <a:endParaRPr lang="en-US" dirty="0" smtClean="0"/>
          </a:p>
          <a:p>
            <a:r>
              <a:rPr lang="en-US" dirty="0" smtClean="0"/>
              <a:t>PURPOSE: </a:t>
            </a:r>
          </a:p>
          <a:p>
            <a:endParaRPr lang="en-US" dirty="0" smtClean="0"/>
          </a:p>
          <a:p>
            <a:r>
              <a:rPr lang="en-US" dirty="0" smtClean="0"/>
              <a:t>Erythropoiesis-stimulating agents (ESAs) are recommended for treating chemotherapy-induced anemia in breast cancer patients. Reduced survival rates in ESAs-treated patients have been reported, possibly due to thromboembolic complications, however the exact mechanism remains obscure. The principal activator of blood coagulation in cancer is tissue factor (TF). There are data that erythropoietin receptor (EPO-R) is expressed in tumor cells. The purpose of this study was to evaluate the expression of EPO-R and TF in loco in breast cancer.</a:t>
            </a:r>
          </a:p>
          <a:p>
            <a:endParaRPr lang="en-US" dirty="0" smtClean="0"/>
          </a:p>
          <a:p>
            <a:r>
              <a:rPr lang="en-US" dirty="0" smtClean="0"/>
              <a:t>METHODS: </a:t>
            </a:r>
          </a:p>
          <a:p>
            <a:endParaRPr lang="en-US" dirty="0" smtClean="0"/>
          </a:p>
          <a:p>
            <a:r>
              <a:rPr lang="en-US" dirty="0" smtClean="0"/>
              <a:t>The expression of EPO-R and TF was investigated in 24 invasive breast carcinoma specimens. </a:t>
            </a:r>
            <a:r>
              <a:rPr lang="en-US" dirty="0" err="1" smtClean="0"/>
              <a:t>Immunohistochemical</a:t>
            </a:r>
            <a:r>
              <a:rPr lang="en-US" dirty="0" smtClean="0"/>
              <a:t> (IHC) methodologies according to ABC technique and double-staining IHC procedure were employed utilizing antibodies against EPO-R and TF.</a:t>
            </a:r>
          </a:p>
          <a:p>
            <a:endParaRPr lang="en-US" dirty="0" smtClean="0"/>
          </a:p>
          <a:p>
            <a:r>
              <a:rPr lang="en-US" dirty="0" smtClean="0"/>
              <a:t>RESULTS: </a:t>
            </a:r>
          </a:p>
          <a:p>
            <a:endParaRPr lang="en-US" dirty="0" smtClean="0"/>
          </a:p>
          <a:p>
            <a:r>
              <a:rPr lang="en-US" dirty="0" smtClean="0"/>
              <a:t>Expression of EPO-R and TF was demonstrated in the tumor cells in all breast cancer specimens. No staining for EPO-R and TF was visualized in normal breast tissue. Double staining studies revealed co-expression of both EPO-R and TF in breast cancer cells and endothelial cells.</a:t>
            </a:r>
          </a:p>
          <a:p>
            <a:endParaRPr lang="en-US" dirty="0" smtClean="0"/>
          </a:p>
          <a:p>
            <a:r>
              <a:rPr lang="en-US" dirty="0" smtClean="0"/>
              <a:t>CONCLUSIONS: </a:t>
            </a:r>
          </a:p>
          <a:p>
            <a:endParaRPr lang="en-US" dirty="0" smtClean="0"/>
          </a:p>
          <a:p>
            <a:r>
              <a:rPr lang="en-US" dirty="0" smtClean="0"/>
              <a:t>EPO-R and TF expression and their </a:t>
            </a:r>
            <a:r>
              <a:rPr lang="en-US" dirty="0" err="1" smtClean="0"/>
              <a:t>coexpression</a:t>
            </a:r>
            <a:r>
              <a:rPr lang="en-US" dirty="0" smtClean="0"/>
              <a:t> in breast cancer cells suggest a possibility that EPO-R might be responsible for some adverse effects and reduced survival observed in ESAs-treated breast cancer patients with anemia, possibly due to the interaction with TF. Further experimental studies are warranted to determine the role of both EPO-R and TF in the treatment with ESAs of breast cancer patients with chemotherapy-induced anemia.</a:t>
            </a:r>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24</a:t>
            </a:fld>
            <a:endParaRPr lang="ro-RO"/>
          </a:p>
        </p:txBody>
      </p:sp>
    </p:spTree>
    <p:extLst>
      <p:ext uri="{BB962C8B-B14F-4D97-AF65-F5344CB8AC3E}">
        <p14:creationId xmlns:p14="http://schemas.microsoft.com/office/powerpoint/2010/main" val="225296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Pharmacological doses of </a:t>
            </a:r>
            <a:r>
              <a:rPr lang="en-US" dirty="0" err="1" smtClean="0"/>
              <a:t>cEpo</a:t>
            </a:r>
            <a:endParaRPr lang="en-US" dirty="0" smtClean="0"/>
          </a:p>
          <a:p>
            <a:r>
              <a:rPr lang="en-US" dirty="0" smtClean="0"/>
              <a:t>have neuroprotective effects that have been shown to be independent</a:t>
            </a:r>
          </a:p>
          <a:p>
            <a:r>
              <a:rPr lang="en-US" dirty="0" smtClean="0"/>
              <a:t>of </a:t>
            </a:r>
            <a:r>
              <a:rPr lang="en-US" dirty="0" err="1" smtClean="0"/>
              <a:t>EpoR</a:t>
            </a:r>
            <a:r>
              <a:rPr lang="en-US" dirty="0" smtClean="0"/>
              <a:t> function (Sturm et al., 2010). </a:t>
            </a:r>
            <a:r>
              <a:rPr lang="en-US" dirty="0" err="1" smtClean="0"/>
              <a:t>Epo</a:t>
            </a:r>
            <a:r>
              <a:rPr lang="en-US" dirty="0" smtClean="0"/>
              <a:t> has been</a:t>
            </a:r>
          </a:p>
          <a:p>
            <a:r>
              <a:rPr lang="en-US" dirty="0" smtClean="0"/>
              <a:t>shown to prevent chemotherapy-induced neurotoxicity in cancer</a:t>
            </a:r>
          </a:p>
          <a:p>
            <a:r>
              <a:rPr lang="en-US" dirty="0" smtClean="0"/>
              <a:t>patients (</a:t>
            </a:r>
            <a:r>
              <a:rPr lang="en-US" dirty="0" err="1" smtClean="0"/>
              <a:t>Kassem</a:t>
            </a:r>
            <a:r>
              <a:rPr lang="en-US" dirty="0" smtClean="0"/>
              <a:t> and Yassin, 2010). Administration of </a:t>
            </a:r>
            <a:r>
              <a:rPr lang="en-US" dirty="0" err="1" smtClean="0"/>
              <a:t>Epo</a:t>
            </a:r>
            <a:endParaRPr lang="en-US" dirty="0" smtClean="0"/>
          </a:p>
          <a:p>
            <a:r>
              <a:rPr lang="en-US" dirty="0" smtClean="0"/>
              <a:t>after a stroke can reduce the extent of damage and accelerate</a:t>
            </a:r>
          </a:p>
          <a:p>
            <a:r>
              <a:rPr lang="en-US" dirty="0" smtClean="0"/>
              <a:t>patient recovery (Chang et al., 2005; Noguchi et al., 2007).</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25</a:t>
            </a:fld>
            <a:endParaRPr lang="ro-RO"/>
          </a:p>
        </p:txBody>
      </p:sp>
    </p:spTree>
    <p:extLst>
      <p:ext uri="{BB962C8B-B14F-4D97-AF65-F5344CB8AC3E}">
        <p14:creationId xmlns:p14="http://schemas.microsoft.com/office/powerpoint/2010/main" val="105974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tumor accumulation of nanoparticles depends on both, the size of the nanoparticles and the </a:t>
            </a:r>
            <a:r>
              <a:rPr lang="en-US" b="1" dirty="0" smtClean="0"/>
              <a:t>enhanced permeability and retention</a:t>
            </a:r>
          </a:p>
          <a:p>
            <a:r>
              <a:rPr lang="en-US" b="1" dirty="0" smtClean="0"/>
              <a:t>(EPR) </a:t>
            </a:r>
            <a:r>
              <a:rPr lang="en-US" dirty="0" smtClean="0"/>
              <a:t>-effect of the tumor.</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31</a:t>
            </a:fld>
            <a:endParaRPr lang="ro-RO"/>
          </a:p>
        </p:txBody>
      </p:sp>
    </p:spTree>
    <p:extLst>
      <p:ext uri="{BB962C8B-B14F-4D97-AF65-F5344CB8AC3E}">
        <p14:creationId xmlns:p14="http://schemas.microsoft.com/office/powerpoint/2010/main" val="1365900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51</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Evaluation and Mitigation Strategy (REMS)</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60</a:t>
            </a:fld>
            <a:endParaRPr lang="ro-RO"/>
          </a:p>
        </p:txBody>
      </p:sp>
    </p:spTree>
    <p:extLst>
      <p:ext uri="{BB962C8B-B14F-4D97-AF65-F5344CB8AC3E}">
        <p14:creationId xmlns:p14="http://schemas.microsoft.com/office/powerpoint/2010/main" val="1091821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62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Venous thromboembolism (VTE), which includes both deep vein thrombosis (DVT) and pulmonary embolism (PE), is the second leading cause of death in hospitalized and ambulatory cancer patients [1–3]. Compared with patients who do not have cancer, oncology patients are at substantially higher risk for new and recurrent VTE [4–7]. The risk of VTE in cancer patients is particularly increased for those who are undergoing surgery (three- to fivefold) [2], those who are receiving chemotherapy (6.5-fold) [6], those who carry certain genetic mutations [8], and those with previous DVT [9]. The increased risk of recurrent VTE in cancer patients is greatest in the first few months after malignancy is diagnosed [8] and can persist for many years after an initial episode of symptomatic DVT [9].</a:t>
            </a:r>
          </a:p>
          <a:p>
            <a:r>
              <a:rPr lang="en-US" dirty="0" smtClean="0"/>
              <a:t>VTE may itself be a sign of occult malignancy [10, 11]. In a series of patients hospitalized for bilateral DVT, 25% were known to have cancer at admission, and new cancer was diagnosed in 26% of those without known cancer at admission [10]</a:t>
            </a:r>
          </a:p>
          <a:p>
            <a:endParaRPr lang="en-US" dirty="0" smtClean="0"/>
          </a:p>
          <a:p>
            <a:r>
              <a:rPr lang="vi-VN" dirty="0" smtClean="0"/>
              <a:t>Tromboembolismul venos (TEV) este o boală frecventă, adesea nediagnosticată, asociată cu o importantă morbiditate şi mortalitate. Tromboza venoasă profundă (TVP) şi embolia pulmonară (EP) sunt cele două manifestări ale aceleiaşi boli, definită în prezent ca TEV.</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of VTE in cancer patients is particularly increased for those who are undergoing surgery (three- to fivefold) [2], those who are receiving chemotherapy (6.5-fold) [6], those who carry certain genetic mutations [8], and those with previous DVT [9]. </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Venous thromboembolism (VTE), which includes both deep vein thrombosis (DVT) and pulmonary embolism (PE), is the second leading cause of death in hospitalized and ambulatory cancer patients [1–3]. Compared with patients who do not have cancer, oncology patients are at substantially higher risk for new and recurrent VTE [4–7]. The risk of VTE in cancer patients is particularly increased for those who are undergoing surgery (three- to fivefold) [2], those who are receiving chemotherapy (6.5-fold) [6], those who carry certain genetic mutations [8], and those with previous DVT [9]. The increased risk of recurrent VTE in cancer patients is greatest in the first few months after malignancy is diagnosed [8] and can persist for many years after an initial episode of symptomatic DVT [9].</a:t>
            </a:r>
          </a:p>
          <a:p>
            <a:r>
              <a:rPr lang="en-US" dirty="0" smtClean="0"/>
              <a:t>VTE may itself be a sign of occult malignancy [10, 11]. In a series of patients hospitalized for bilateral DVT, 25% were known to have cancer at admission, and new cancer was diagnosed in 26% of those without known cancer at </a:t>
            </a:r>
            <a:r>
              <a:rPr lang="en-US" smtClean="0"/>
              <a:t>admission [10]</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reflects an absolute risk increase of 2-3%, from 3-4% to 5-6%. </a:t>
            </a:r>
          </a:p>
          <a:p>
            <a:endParaRPr lang="en-US" dirty="0" smtClean="0"/>
          </a:p>
          <a:p>
            <a:r>
              <a:rPr lang="en-US" dirty="0" smtClean="0"/>
              <a:t>This appears to be a class effect, with similar risks observed with recombinant </a:t>
            </a:r>
            <a:r>
              <a:rPr lang="en-US" dirty="0" err="1" smtClean="0"/>
              <a:t>erythropoietins</a:t>
            </a:r>
            <a:r>
              <a:rPr lang="en-US" dirty="0" smtClean="0"/>
              <a:t> and with </a:t>
            </a:r>
            <a:r>
              <a:rPr lang="en-US" dirty="0" err="1" smtClean="0"/>
              <a:t>darbepoetin</a:t>
            </a:r>
            <a:r>
              <a:rPr lang="en-US" dirty="0" smtClean="0"/>
              <a:t> alfa (Ross et al. 2006). </a:t>
            </a:r>
          </a:p>
          <a:p>
            <a:endParaRPr lang="en-US" dirty="0" smtClean="0"/>
          </a:p>
        </p:txBody>
      </p:sp>
      <p:sp>
        <p:nvSpPr>
          <p:cNvPr id="4" name="Slide Number Placeholder 3"/>
          <p:cNvSpPr>
            <a:spLocks noGrp="1"/>
          </p:cNvSpPr>
          <p:nvPr>
            <p:ph type="sldNum" sz="quarter" idx="10"/>
          </p:nvPr>
        </p:nvSpPr>
        <p:spPr/>
        <p:txBody>
          <a:bodyPr/>
          <a:lstStyle/>
          <a:p>
            <a:fld id="{C6E9810E-0412-4B0F-A669-A7FD054C1E20}" type="slidenum">
              <a:rPr lang="ro-RO" smtClean="0"/>
              <a:t>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reflects an absolute risk increase of 2-3%, from 3-4% to 5-6%. </a:t>
            </a:r>
          </a:p>
        </p:txBody>
      </p:sp>
      <p:sp>
        <p:nvSpPr>
          <p:cNvPr id="4" name="Slide Number Placeholder 3"/>
          <p:cNvSpPr>
            <a:spLocks noGrp="1"/>
          </p:cNvSpPr>
          <p:nvPr>
            <p:ph type="sldNum" sz="quarter" idx="10"/>
          </p:nvPr>
        </p:nvSpPr>
        <p:spPr/>
        <p:txBody>
          <a:bodyPr/>
          <a:lstStyle/>
          <a:p>
            <a:fld id="{C6E9810E-0412-4B0F-A669-A7FD054C1E20}" type="slidenum">
              <a:rPr lang="ro-RO" smtClean="0"/>
              <a:t>10</a:t>
            </a:fld>
            <a:endParaRPr lang="ro-RO"/>
          </a:p>
        </p:txBody>
      </p:sp>
    </p:spTree>
    <p:extLst>
      <p:ext uri="{BB962C8B-B14F-4D97-AF65-F5344CB8AC3E}">
        <p14:creationId xmlns:p14="http://schemas.microsoft.com/office/powerpoint/2010/main" val="376320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Users\Ciprian\Desktop\ONCOLOGIE\___GRAFICA\POWERPOINT\capitol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63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57935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02638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293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8667" y="153591"/>
            <a:ext cx="8466667" cy="817959"/>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8667" y="1143000"/>
            <a:ext cx="8466667" cy="3714750"/>
          </a:xfrm>
        </p:spPr>
        <p:txBody>
          <a:bodyPr/>
          <a:lstStyle/>
          <a:p>
            <a:pPr lvl="0"/>
            <a:endParaRPr lang="en-US" noProof="0" dirty="0" smtClean="0"/>
          </a:p>
        </p:txBody>
      </p:sp>
    </p:spTree>
    <p:extLst>
      <p:ext uri="{BB962C8B-B14F-4D97-AF65-F5344CB8AC3E}">
        <p14:creationId xmlns:p14="http://schemas.microsoft.com/office/powerpoint/2010/main" val="13514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1" name="Picture 3" descr="C:\Users\Ciprian\Desktop\ONCOLOGIE\___GRAFICA\POWERPOINT\continut 2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462"/>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
        <p:nvSpPr>
          <p:cNvPr id="8" name="Title 1"/>
          <p:cNvSpPr>
            <a:spLocks noGrp="1"/>
          </p:cNvSpPr>
          <p:nvPr>
            <p:ph type="title"/>
          </p:nvPr>
        </p:nvSpPr>
        <p:spPr>
          <a:xfrm>
            <a:off x="457200" y="1008460"/>
            <a:ext cx="8229600" cy="857250"/>
          </a:xfrm>
        </p:spPr>
        <p:txBody>
          <a:bodyPr/>
          <a:lstStyle/>
          <a:p>
            <a:r>
              <a:rPr lang="en-US" smtClean="0"/>
              <a:t>Click to edit Master title style</a:t>
            </a:r>
            <a:endParaRPr lang="en-US"/>
          </a:p>
        </p:txBody>
      </p:sp>
      <p:sp>
        <p:nvSpPr>
          <p:cNvPr id="9" name="Content Placeholder 2"/>
          <p:cNvSpPr>
            <a:spLocks noGrp="1"/>
          </p:cNvSpPr>
          <p:nvPr>
            <p:ph sz="half" idx="1"/>
          </p:nvPr>
        </p:nvSpPr>
        <p:spPr>
          <a:xfrm>
            <a:off x="457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48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51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C6D71-EC2C-4878-B576-478920A23C5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03157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C6D71-EC2C-4878-B576-478920A23C5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61488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C6D71-EC2C-4878-B576-478920A23C5C}"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41944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C6D71-EC2C-4878-B576-478920A23C5C}"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28059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C6D71-EC2C-4878-B576-478920A23C5C}"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4819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745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66331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EC6D71-EC2C-4878-B576-478920A23C5C}" type="datetimeFigureOut">
              <a:rPr lang="en-US" smtClean="0"/>
              <a:t>4/19/2016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4966C-934C-4B01-9230-AD3B07A5A2FD}" type="slidenum">
              <a:rPr lang="en-US" smtClean="0"/>
              <a:t>‹#›</a:t>
            </a:fld>
            <a:endParaRPr lang="en-US"/>
          </a:p>
        </p:txBody>
      </p:sp>
    </p:spTree>
    <p:extLst>
      <p:ext uri="{BB962C8B-B14F-4D97-AF65-F5344CB8AC3E}">
        <p14:creationId xmlns:p14="http://schemas.microsoft.com/office/powerpoint/2010/main" val="177115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mailto:mihaela.lazar@sandoz.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hyperlink" Target="mailto:medical.ro@sandoz.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hyperlink" Target="http://onlinelibrary.wiley.com/enhanced/doi/10.1002/14651858.CD009624.pub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ncbi.nlm.nih.gov/pubmed/25807104"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63.xml.rels><?xml version="1.0" encoding="UTF-8" standalone="yes"?>
<Relationships xmlns="http://schemas.openxmlformats.org/package/2006/relationships"><Relationship Id="rId3" Type="http://schemas.openxmlformats.org/officeDocument/2006/relationships/hyperlink" Target="mailto:medical.ro@sandoz.com" TargetMode="External"/><Relationship Id="rId7" Type="http://schemas.openxmlformats.org/officeDocument/2006/relationships/hyperlink" Target="mailto:mihaela.lazar@sandoz.com" TargetMode="External"/><Relationship Id="rId2" Type="http://schemas.openxmlformats.org/officeDocument/2006/relationships/hyperlink" Target="mailto:pv.ro@sandoz.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5.png"/><Relationship Id="rId4" Type="http://schemas.openxmlformats.org/officeDocument/2006/relationships/hyperlink" Target="http://www.novarti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5211" y="895349"/>
            <a:ext cx="6038789" cy="2585323"/>
          </a:xfrm>
          <a:prstGeom prst="rect">
            <a:avLst/>
          </a:prstGeom>
          <a:noFill/>
        </p:spPr>
        <p:txBody>
          <a:bodyPr wrap="square" rtlCol="0">
            <a:spAutoFit/>
          </a:bodyPr>
          <a:lstStyle/>
          <a:p>
            <a:pPr algn="ctr">
              <a:lnSpc>
                <a:spcPct val="150000"/>
              </a:lnSpc>
            </a:pPr>
            <a:r>
              <a:rPr lang="en-US" sz="4000" b="1" i="1" dirty="0" smtClean="0">
                <a:solidFill>
                  <a:schemeClr val="bg1"/>
                </a:solidFill>
              </a:rPr>
              <a:t>NOUTATI IN HEMATOLOGIE</a:t>
            </a:r>
          </a:p>
          <a:p>
            <a:pPr algn="ctr">
              <a:lnSpc>
                <a:spcPct val="150000"/>
              </a:lnSpc>
            </a:pPr>
            <a:r>
              <a:rPr lang="en-US" sz="2800" b="1" dirty="0" smtClean="0">
                <a:solidFill>
                  <a:schemeClr val="bg1"/>
                </a:solidFill>
              </a:rPr>
              <a:t>(N-I-H 2)</a:t>
            </a:r>
          </a:p>
          <a:p>
            <a:pPr algn="ctr">
              <a:lnSpc>
                <a:spcPct val="150000"/>
              </a:lnSpc>
            </a:pPr>
            <a:endParaRPr lang="en-US" sz="4000" b="1" dirty="0">
              <a:solidFill>
                <a:schemeClr val="bg1"/>
              </a:solidFill>
            </a:endParaRPr>
          </a:p>
        </p:txBody>
      </p:sp>
      <p:sp>
        <p:nvSpPr>
          <p:cNvPr id="3" name="TextBox 2"/>
          <p:cNvSpPr txBox="1"/>
          <p:nvPr/>
        </p:nvSpPr>
        <p:spPr>
          <a:xfrm>
            <a:off x="4057711" y="3626656"/>
            <a:ext cx="4724400" cy="1015663"/>
          </a:xfrm>
          <a:prstGeom prst="rect">
            <a:avLst/>
          </a:prstGeom>
          <a:noFill/>
        </p:spPr>
        <p:txBody>
          <a:bodyPr wrap="square" rtlCol="0">
            <a:spAutoFit/>
          </a:bodyPr>
          <a:lstStyle/>
          <a:p>
            <a:pPr algn="ctr">
              <a:lnSpc>
                <a:spcPct val="150000"/>
              </a:lnSpc>
            </a:pPr>
            <a:r>
              <a:rPr lang="en-US" sz="2000" b="1" dirty="0" smtClean="0">
                <a:solidFill>
                  <a:schemeClr val="bg1"/>
                </a:solidFill>
              </a:rPr>
              <a:t>MIHAELA LAZAR, Medical Manager </a:t>
            </a:r>
          </a:p>
          <a:p>
            <a:pPr algn="ctr">
              <a:lnSpc>
                <a:spcPct val="150000"/>
              </a:lnSpc>
            </a:pPr>
            <a:r>
              <a:rPr lang="en-US" sz="2000" b="1" dirty="0" smtClean="0">
                <a:solidFill>
                  <a:schemeClr val="bg1"/>
                </a:solidFill>
              </a:rPr>
              <a:t>19 </a:t>
            </a:r>
            <a:r>
              <a:rPr lang="en-US" sz="2000" b="1" dirty="0" err="1" smtClean="0">
                <a:solidFill>
                  <a:schemeClr val="bg1"/>
                </a:solidFill>
              </a:rPr>
              <a:t>aprilie</a:t>
            </a:r>
            <a:r>
              <a:rPr lang="en-US" sz="2000" b="1" dirty="0" smtClean="0">
                <a:solidFill>
                  <a:schemeClr val="bg1"/>
                </a:solidFill>
              </a:rPr>
              <a:t> 2016, SUUB</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Tree>
    <p:extLst>
      <p:ext uri="{BB962C8B-B14F-4D97-AF65-F5344CB8AC3E}">
        <p14:creationId xmlns:p14="http://schemas.microsoft.com/office/powerpoint/2010/main" val="24206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6735"/>
            <a:ext cx="3429000" cy="3600986"/>
          </a:xfrm>
          <a:prstGeom prst="rect">
            <a:avLst/>
          </a:prstGeom>
          <a:noFill/>
        </p:spPr>
        <p:txBody>
          <a:bodyPr wrap="square" rtlCol="0">
            <a:spAutoFit/>
          </a:bodyPr>
          <a:lstStyle/>
          <a:p>
            <a:pPr marL="342900" lvl="0" indent="-342900">
              <a:buFont typeface="Wingdings" panose="05000000000000000000" pitchFamily="2" charset="2"/>
              <a:buChar char="Ø"/>
            </a:pPr>
            <a:endParaRPr lang="en-US" sz="1600" b="1" i="1" dirty="0" smtClean="0"/>
          </a:p>
          <a:p>
            <a:pPr marL="342900" lvl="0" indent="-342900">
              <a:buFont typeface="Wingdings" panose="05000000000000000000" pitchFamily="2" charset="2"/>
              <a:buChar char="Ø"/>
            </a:pPr>
            <a:endParaRPr lang="en-US" sz="1600" b="1" i="1" dirty="0" smtClean="0"/>
          </a:p>
          <a:p>
            <a:pPr marL="342900" lvl="0" indent="-342900">
              <a:buFont typeface="Wingdings" panose="05000000000000000000" pitchFamily="2" charset="2"/>
              <a:buChar char="Ø"/>
            </a:pPr>
            <a:r>
              <a:rPr lang="en-US" sz="1600" b="1" i="1" dirty="0" smtClean="0"/>
              <a:t>The </a:t>
            </a:r>
            <a:r>
              <a:rPr lang="en-US" sz="1600" b="1" i="1" dirty="0"/>
              <a:t>majority of </a:t>
            </a:r>
            <a:r>
              <a:rPr lang="en-US" sz="1600" b="1" i="1" dirty="0" smtClean="0"/>
              <a:t>these thrombotic </a:t>
            </a:r>
            <a:r>
              <a:rPr lang="en-US" sz="1600" b="1" i="1" dirty="0"/>
              <a:t>events are venous thromboses, catheter-associated clots and </a:t>
            </a:r>
            <a:r>
              <a:rPr lang="en-US" sz="1600" b="1" i="1" dirty="0" smtClean="0"/>
              <a:t>pulmonary emboli.</a:t>
            </a:r>
          </a:p>
          <a:p>
            <a:pPr marL="342900" lvl="0" indent="-342900">
              <a:buFont typeface="Wingdings" panose="05000000000000000000" pitchFamily="2" charset="2"/>
              <a:buChar char="Ø"/>
            </a:pPr>
            <a:endParaRPr lang="en-US" sz="1600" b="1" i="1" dirty="0" smtClean="0"/>
          </a:p>
          <a:p>
            <a:pPr marL="342900" lvl="0" indent="-342900">
              <a:buFont typeface="Wingdings" panose="05000000000000000000" pitchFamily="2" charset="2"/>
              <a:buChar char="Ø"/>
            </a:pPr>
            <a:r>
              <a:rPr lang="en-US" sz="1600" b="1" i="1" dirty="0" smtClean="0"/>
              <a:t>ESA </a:t>
            </a:r>
            <a:r>
              <a:rPr lang="en-US" sz="1600" b="1" i="1" dirty="0"/>
              <a:t>therapy has not been linked to an increase in </a:t>
            </a:r>
            <a:r>
              <a:rPr lang="en-US" sz="1600" b="1" i="1" dirty="0" smtClean="0"/>
              <a:t>arterial events</a:t>
            </a:r>
            <a:r>
              <a:rPr lang="en-US" sz="1600" b="1" i="1" dirty="0"/>
              <a:t>, such as cerebrovascular accidents and myocardial infarctions, </a:t>
            </a:r>
            <a:r>
              <a:rPr lang="en-US" sz="1600" b="1" i="1" dirty="0" smtClean="0"/>
              <a:t>in cancer </a:t>
            </a:r>
            <a:r>
              <a:rPr lang="en-US" sz="1600" b="1" i="1" dirty="0"/>
              <a:t>patients.</a:t>
            </a:r>
            <a:endParaRPr lang="en-US" sz="1600" b="1" i="1" dirty="0" smtClean="0"/>
          </a:p>
          <a:p>
            <a:pPr marL="342900" lvl="0" indent="-342900">
              <a:buFont typeface="Wingdings" panose="05000000000000000000" pitchFamily="2" charset="2"/>
              <a:buChar char="Ø"/>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13139" y="4593032"/>
            <a:ext cx="3873062" cy="461665"/>
          </a:xfrm>
          <a:prstGeom prst="rect">
            <a:avLst/>
          </a:prstGeom>
          <a:noFill/>
        </p:spPr>
        <p:txBody>
          <a:bodyPr wrap="square" rtlCol="0">
            <a:spAutoFit/>
          </a:bodyPr>
          <a:lstStyle/>
          <a:p>
            <a:r>
              <a:rPr lang="en-US" sz="1200" dirty="0" err="1" smtClean="0"/>
              <a:t>Nowrousian</a:t>
            </a:r>
            <a:r>
              <a:rPr lang="en-US" sz="1200" dirty="0" smtClean="0"/>
              <a:t> M., Recombinant Human Erythropoietin (</a:t>
            </a:r>
            <a:r>
              <a:rPr lang="en-US" sz="1200" dirty="0" err="1" smtClean="0"/>
              <a:t>rhEPO</a:t>
            </a:r>
            <a:r>
              <a:rPr lang="en-US" sz="1200" dirty="0" smtClean="0"/>
              <a:t>) in Clinical Oncology , 2</a:t>
            </a:r>
            <a:r>
              <a:rPr lang="en-US" sz="1200" baseline="30000" dirty="0" smtClean="0"/>
              <a:t>nd</a:t>
            </a:r>
            <a:r>
              <a:rPr lang="en-US" sz="1200" dirty="0" smtClean="0"/>
              <a:t> edition, 2010</a:t>
            </a:r>
            <a:endParaRPr lang="en-US" sz="12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9" y="279251"/>
            <a:ext cx="5341883"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37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54666" y="3971925"/>
            <a:ext cx="6750756" cy="504825"/>
          </a:xfrm>
          <a:noFill/>
        </p:spPr>
        <p:txBody>
          <a:bodyPr lIns="75404" tIns="37040" rIns="75404" bIns="37040" anchor="ctr"/>
          <a:lstStyle/>
          <a:p>
            <a:pPr algn="l">
              <a:lnSpc>
                <a:spcPct val="100000"/>
              </a:lnSpc>
            </a:pPr>
            <a:r>
              <a:rPr lang="en-US" altLang="en-US" sz="1700" dirty="0"/>
              <a:t>Khorana AA, </a:t>
            </a:r>
            <a:r>
              <a:rPr lang="en-US" altLang="en-US" sz="1700" dirty="0" err="1"/>
              <a:t>Kuderer</a:t>
            </a:r>
            <a:r>
              <a:rPr lang="en-US" altLang="en-US" sz="1700" dirty="0"/>
              <a:t> NM, </a:t>
            </a:r>
            <a:r>
              <a:rPr lang="en-US" altLang="en-US" sz="1700" dirty="0" err="1"/>
              <a:t>Culakova</a:t>
            </a:r>
            <a:r>
              <a:rPr lang="en-US" altLang="en-US" sz="1700" dirty="0"/>
              <a:t> E, Lyman GH, Francis CW</a:t>
            </a:r>
          </a:p>
        </p:txBody>
      </p:sp>
      <p:sp>
        <p:nvSpPr>
          <p:cNvPr id="31747" name="Rectangle 3"/>
          <p:cNvSpPr>
            <a:spLocks noGrp="1" noChangeArrowheads="1"/>
          </p:cNvSpPr>
          <p:nvPr>
            <p:ph type="body" idx="4294967295"/>
          </p:nvPr>
        </p:nvSpPr>
        <p:spPr>
          <a:xfrm>
            <a:off x="270933" y="1045369"/>
            <a:ext cx="8873067" cy="2116931"/>
          </a:xfrm>
          <a:noFill/>
        </p:spPr>
        <p:txBody>
          <a:bodyPr lIns="75404" tIns="37040" rIns="75404" bIns="37040"/>
          <a:lstStyle/>
          <a:p>
            <a:pPr algn="ctr">
              <a:buFontTx/>
              <a:buNone/>
            </a:pPr>
            <a:r>
              <a:rPr lang="en-US" altLang="en-US" sz="3300" b="1" dirty="0"/>
              <a:t>Development and Validation of a </a:t>
            </a:r>
            <a:br>
              <a:rPr lang="en-US" altLang="en-US" sz="3300" b="1" dirty="0"/>
            </a:br>
            <a:r>
              <a:rPr lang="en-US" altLang="en-US" sz="3300" b="1" dirty="0"/>
              <a:t>Predictive Model for </a:t>
            </a:r>
            <a:br>
              <a:rPr lang="en-US" altLang="en-US" sz="3300" b="1" dirty="0"/>
            </a:br>
            <a:r>
              <a:rPr lang="en-US" altLang="en-US" sz="3300" b="1" dirty="0"/>
              <a:t>Chemotherapy-associated Thrombosis</a:t>
            </a:r>
          </a:p>
          <a:p>
            <a:pPr algn="ctr">
              <a:buFontTx/>
              <a:buNone/>
            </a:pPr>
            <a:r>
              <a:rPr lang="en-US" altLang="en-US" sz="2900" i="1" dirty="0"/>
              <a:t>Blood</a:t>
            </a:r>
            <a:r>
              <a:rPr lang="en-US" altLang="en-US" sz="2900" dirty="0"/>
              <a:t> 2008</a:t>
            </a:r>
          </a:p>
        </p:txBody>
      </p:sp>
      <p:sp>
        <p:nvSpPr>
          <p:cNvPr id="31748" name="Line 4"/>
          <p:cNvSpPr>
            <a:spLocks noChangeShapeType="1"/>
          </p:cNvSpPr>
          <p:nvPr/>
        </p:nvSpPr>
        <p:spPr bwMode="auto">
          <a:xfrm>
            <a:off x="1500011" y="3165872"/>
            <a:ext cx="6434667" cy="0"/>
          </a:xfrm>
          <a:prstGeom prst="line">
            <a:avLst/>
          </a:prstGeom>
          <a:noFill/>
          <a:ln w="28575">
            <a:solidFill>
              <a:srgbClr val="A8430F"/>
            </a:solidFill>
            <a:round/>
            <a:headEnd/>
            <a:tailEnd/>
          </a:ln>
          <a:extLst>
            <a:ext uri="{909E8E84-426E-40DD-AFC4-6F175D3DCCD1}">
              <a14:hiddenFill xmlns:a14="http://schemas.microsoft.com/office/drawing/2010/main">
                <a:noFill/>
              </a14:hiddenFill>
            </a:ext>
          </a:extLst>
        </p:spPr>
        <p:txBody>
          <a:bodyPr wrap="none" lIns="76197" tIns="38098" rIns="76197" bIns="0" anchor="ctr"/>
          <a:lstStyle/>
          <a:p>
            <a:endParaRPr lang="en-US"/>
          </a:p>
        </p:txBody>
      </p:sp>
    </p:spTree>
    <p:extLst>
      <p:ext uri="{BB962C8B-B14F-4D97-AF65-F5344CB8AC3E}">
        <p14:creationId xmlns:p14="http://schemas.microsoft.com/office/powerpoint/2010/main" val="19325277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28"/>
          <p:cNvSpPr>
            <a:spLocks noGrp="1" noChangeArrowheads="1"/>
          </p:cNvSpPr>
          <p:nvPr>
            <p:ph type="title"/>
          </p:nvPr>
        </p:nvSpPr>
        <p:spPr/>
        <p:txBody>
          <a:bodyPr>
            <a:normAutofit fontScale="90000"/>
          </a:bodyPr>
          <a:lstStyle/>
          <a:p>
            <a:r>
              <a:rPr lang="en-US" altLang="en-US" smtClean="0"/>
              <a:t/>
            </a:r>
            <a:br>
              <a:rPr lang="en-US" altLang="en-US" smtClean="0"/>
            </a:br>
            <a:endParaRPr lang="en-US" altLang="en-US" smtClean="0"/>
          </a:p>
        </p:txBody>
      </p:sp>
      <p:graphicFrame>
        <p:nvGraphicFramePr>
          <p:cNvPr id="630074" name="Group 314"/>
          <p:cNvGraphicFramePr>
            <a:graphicFrameLocks noGrp="1"/>
          </p:cNvGraphicFramePr>
          <p:nvPr>
            <p:ph idx="1"/>
            <p:extLst>
              <p:ext uri="{D42A27DB-BD31-4B8C-83A1-F6EECF244321}">
                <p14:modId xmlns:p14="http://schemas.microsoft.com/office/powerpoint/2010/main" val="410074375"/>
              </p:ext>
            </p:extLst>
          </p:nvPr>
        </p:nvGraphicFramePr>
        <p:xfrm>
          <a:off x="338667" y="895350"/>
          <a:ext cx="8466667" cy="2843216"/>
        </p:xfrm>
        <a:graphic>
          <a:graphicData uri="http://schemas.openxmlformats.org/drawingml/2006/table">
            <a:tbl>
              <a:tblPr/>
              <a:tblGrid>
                <a:gridCol w="6445956"/>
                <a:gridCol w="2020711"/>
              </a:tblGrid>
              <a:tr h="409369">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800" b="1" i="0" u="none" strike="noStrike" cap="none" normalizeH="0" baseline="0" dirty="0" smtClean="0">
                          <a:ln>
                            <a:noFill/>
                          </a:ln>
                          <a:solidFill>
                            <a:schemeClr val="tx2"/>
                          </a:solidFill>
                          <a:effectLst/>
                          <a:latin typeface="Arial" charset="0"/>
                          <a:ea typeface="Times New Roman" pitchFamily="18" charset="0"/>
                          <a:cs typeface="Arial" charset="0"/>
                        </a:rPr>
                        <a:t>Patient Characteristic</a:t>
                      </a:r>
                      <a:endParaRPr kumimoji="0" lang="en-GB" sz="18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marL="160000" marR="81280" marT="67508" marB="67508"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800" b="1" i="0" u="none" strike="noStrike" cap="none" normalizeH="0" baseline="0" dirty="0" smtClean="0">
                          <a:ln>
                            <a:noFill/>
                          </a:ln>
                          <a:solidFill>
                            <a:schemeClr val="tx2"/>
                          </a:solidFill>
                          <a:effectLst/>
                          <a:latin typeface="Arial" charset="0"/>
                          <a:ea typeface="Times New Roman" pitchFamily="18" charset="0"/>
                          <a:cs typeface="Arial" charset="0"/>
                        </a:rPr>
                        <a:t>Risk Score</a:t>
                      </a:r>
                      <a:endParaRPr kumimoji="0" lang="en-GB" sz="18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marL="160000" marR="81280" marT="67508" marB="67508"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63644">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Site of cancer: stomach, pancreas</a:t>
                      </a:r>
                      <a:endParaRPr kumimoji="0" lang="it-IT" sz="1500" b="0" i="0" u="none" strike="noStrike" cap="none" normalizeH="0" baseline="0" smtClean="0">
                        <a:ln>
                          <a:noFill/>
                        </a:ln>
                        <a:solidFill>
                          <a:schemeClr val="tx1"/>
                        </a:solidFill>
                        <a:effectLst/>
                        <a:latin typeface="Arial" charset="0"/>
                        <a:ea typeface="Times New Roman" pitchFamily="18" charset="0"/>
                        <a:cs typeface="Arial" charset="0"/>
                      </a:endParaRP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271">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Site of cancer: lung, lymphoma, gynaecologic, bladder, testicular</a:t>
                      </a: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644">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Platelet count </a:t>
                      </a:r>
                      <a:r>
                        <a:rPr kumimoji="0" lang="en-GB" sz="1500" b="0" i="0" u="sng" strike="noStrike" cap="none" normalizeH="0" baseline="0" smtClean="0">
                          <a:ln>
                            <a:noFill/>
                          </a:ln>
                          <a:solidFill>
                            <a:schemeClr val="tx1"/>
                          </a:solidFill>
                          <a:effectLst/>
                          <a:latin typeface="Arial" charset="0"/>
                          <a:ea typeface="Times New Roman" pitchFamily="18" charset="0"/>
                          <a:cs typeface="Arial" charset="0"/>
                        </a:rPr>
                        <a:t>&gt;</a:t>
                      </a: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 350,000/mm</a:t>
                      </a:r>
                      <a:r>
                        <a:rPr kumimoji="0" lang="en-GB" sz="15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GB" sz="1500" b="0" i="0" u="none" strike="noStrike" cap="none" normalizeH="0" baseline="0" smtClean="0">
                        <a:ln>
                          <a:noFill/>
                        </a:ln>
                        <a:solidFill>
                          <a:schemeClr val="tx1"/>
                        </a:solidFill>
                        <a:effectLst/>
                        <a:latin typeface="Arial" charset="0"/>
                        <a:ea typeface="Times New Roman" pitchFamily="18" charset="0"/>
                        <a:cs typeface="Arial" charset="0"/>
                      </a:endParaRP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000">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dirty="0" smtClean="0">
                          <a:ln>
                            <a:noFill/>
                          </a:ln>
                          <a:solidFill>
                            <a:schemeClr val="tx1"/>
                          </a:solidFill>
                          <a:effectLst/>
                          <a:latin typeface="Arial" charset="0"/>
                          <a:ea typeface="Times New Roman" pitchFamily="18" charset="0"/>
                          <a:cs typeface="Arial" charset="0"/>
                        </a:rPr>
                        <a:t>Haemoglobin &lt; 10 g/dl or </a:t>
                      </a:r>
                      <a:r>
                        <a:rPr kumimoji="0" lang="en-GB" sz="1500" b="0" i="0" u="none" strike="noStrike" cap="none" normalizeH="0" baseline="0" dirty="0" smtClean="0">
                          <a:ln>
                            <a:noFill/>
                          </a:ln>
                          <a:solidFill>
                            <a:srgbClr val="FF0000"/>
                          </a:solidFill>
                          <a:effectLst/>
                          <a:latin typeface="Arial" charset="0"/>
                          <a:ea typeface="Times New Roman" pitchFamily="18" charset="0"/>
                          <a:cs typeface="Arial" charset="0"/>
                        </a:rPr>
                        <a:t>use of erythropoietin</a:t>
                      </a: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dirty="0" smtClean="0">
                          <a:ln>
                            <a:noFill/>
                          </a:ln>
                          <a:solidFill>
                            <a:srgbClr val="FF0000"/>
                          </a:solidFill>
                          <a:effectLst/>
                          <a:latin typeface="Arial" charset="0"/>
                          <a:ea typeface="Times New Roman" pitchFamily="18" charset="0"/>
                          <a:cs typeface="Arial" charset="0"/>
                        </a:rPr>
                        <a:t>1</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644">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Leukocyte count &gt; 11,000/ mm</a:t>
                      </a:r>
                      <a:r>
                        <a:rPr kumimoji="0" lang="en-GB" sz="15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GB" sz="1500" b="0" i="0" u="none" strike="noStrike" cap="none" normalizeH="0" baseline="0" smtClean="0">
                        <a:ln>
                          <a:noFill/>
                        </a:ln>
                        <a:solidFill>
                          <a:schemeClr val="tx1"/>
                        </a:solidFill>
                        <a:effectLst/>
                        <a:latin typeface="Arial" charset="0"/>
                        <a:ea typeface="Times New Roman" pitchFamily="18" charset="0"/>
                        <a:cs typeface="Arial" charset="0"/>
                      </a:endParaRP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644">
                <a:tc>
                  <a:txBody>
                    <a:bodyPr/>
                    <a:lstStyle/>
                    <a:p>
                      <a:pPr marL="285750" marR="0" lvl="0" indent="-285750" algn="l"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Body mass index </a:t>
                      </a:r>
                      <a:r>
                        <a:rPr kumimoji="0" lang="en-GB" sz="1500" b="0" i="0" u="sng" strike="noStrike" cap="none" normalizeH="0" baseline="0" smtClean="0">
                          <a:ln>
                            <a:noFill/>
                          </a:ln>
                          <a:solidFill>
                            <a:schemeClr val="tx1"/>
                          </a:solidFill>
                          <a:effectLst/>
                          <a:latin typeface="Arial" charset="0"/>
                          <a:ea typeface="Times New Roman" pitchFamily="18" charset="0"/>
                          <a:cs typeface="Arial" charset="0"/>
                        </a:rPr>
                        <a:t>&gt;</a:t>
                      </a: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 35</a:t>
                      </a:r>
                    </a:p>
                  </a:txBody>
                  <a:tcPr marL="160000" marR="81280" marT="67508" marB="67508"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20000"/>
                        </a:spcBef>
                        <a:spcAft>
                          <a:spcPct val="20000"/>
                        </a:spcAft>
                        <a:buClrTx/>
                        <a:buSzTx/>
                        <a:buFontTx/>
                        <a:buNone/>
                        <a:tabLst>
                          <a:tab pos="3060700" algn="ctr"/>
                          <a:tab pos="6119813" algn="r"/>
                        </a:tabLst>
                      </a:pPr>
                      <a:r>
                        <a:rPr kumimoji="0" lang="en-GB" sz="15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160000" marR="81280" marT="67508" marB="67508"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2793" name="Rectangle 4"/>
          <p:cNvSpPr>
            <a:spLocks noChangeArrowheads="1"/>
          </p:cNvSpPr>
          <p:nvPr/>
        </p:nvSpPr>
        <p:spPr bwMode="auto">
          <a:xfrm>
            <a:off x="450990" y="324409"/>
            <a:ext cx="6811154" cy="2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pPr algn="ctr">
              <a:lnSpc>
                <a:spcPct val="70000"/>
              </a:lnSpc>
              <a:spcBef>
                <a:spcPct val="50000"/>
              </a:spcBef>
              <a:buClrTx/>
            </a:pPr>
            <a:r>
              <a:rPr lang="it-IT" altLang="en-US" sz="2300" b="1" dirty="0"/>
              <a:t>Risk Factors for Chemotherapy-associated VTE</a:t>
            </a:r>
          </a:p>
        </p:txBody>
      </p:sp>
      <p:sp>
        <p:nvSpPr>
          <p:cNvPr id="32794" name="Text Box 102"/>
          <p:cNvSpPr txBox="1">
            <a:spLocks noChangeArrowheads="1"/>
          </p:cNvSpPr>
          <p:nvPr/>
        </p:nvSpPr>
        <p:spPr bwMode="auto">
          <a:xfrm>
            <a:off x="523522" y="3634979"/>
            <a:ext cx="228465" cy="45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9994" tIns="74997" rIns="76197" bIns="74997">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endParaRPr lang="it-IT" altLang="en-US"/>
          </a:p>
        </p:txBody>
      </p:sp>
      <p:sp>
        <p:nvSpPr>
          <p:cNvPr id="32795" name="Text Box 103"/>
          <p:cNvSpPr txBox="1">
            <a:spLocks noChangeArrowheads="1"/>
          </p:cNvSpPr>
          <p:nvPr/>
        </p:nvSpPr>
        <p:spPr bwMode="auto">
          <a:xfrm>
            <a:off x="4114800" y="3888522"/>
            <a:ext cx="2931063" cy="103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9994" tIns="74997" rIns="76197" bIns="74997">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pPr>
              <a:lnSpc>
                <a:spcPct val="120000"/>
              </a:lnSpc>
            </a:pPr>
            <a:r>
              <a:rPr lang="it-IT" altLang="en-US" sz="1600" dirty="0">
                <a:solidFill>
                  <a:schemeClr val="tx2"/>
                </a:solidFill>
              </a:rPr>
              <a:t>Low risk: </a:t>
            </a:r>
            <a:r>
              <a:rPr lang="it-IT" altLang="en-US" sz="1600" dirty="0"/>
              <a:t>		score 0</a:t>
            </a:r>
          </a:p>
          <a:p>
            <a:pPr>
              <a:lnSpc>
                <a:spcPct val="120000"/>
              </a:lnSpc>
            </a:pPr>
            <a:r>
              <a:rPr lang="it-IT" altLang="en-US" sz="1600" dirty="0">
                <a:solidFill>
                  <a:schemeClr val="tx2"/>
                </a:solidFill>
              </a:rPr>
              <a:t>Intermediate risk: </a:t>
            </a:r>
            <a:r>
              <a:rPr lang="it-IT" altLang="en-US" sz="1600" dirty="0"/>
              <a:t>	score 1-2</a:t>
            </a:r>
          </a:p>
          <a:p>
            <a:pPr>
              <a:lnSpc>
                <a:spcPct val="120000"/>
              </a:lnSpc>
            </a:pPr>
            <a:r>
              <a:rPr lang="it-IT" altLang="en-US" sz="1600" dirty="0">
                <a:solidFill>
                  <a:schemeClr val="tx2"/>
                </a:solidFill>
              </a:rPr>
              <a:t>High risk: </a:t>
            </a:r>
            <a:r>
              <a:rPr lang="it-IT" altLang="en-US" sz="1600" dirty="0"/>
              <a:t>		score </a:t>
            </a:r>
            <a:r>
              <a:rPr lang="it-IT" altLang="en-US" sz="1600" u="sng" dirty="0"/>
              <a:t>≥</a:t>
            </a:r>
            <a:r>
              <a:rPr lang="it-IT" altLang="en-US" sz="1600" dirty="0" smtClean="0"/>
              <a:t> </a:t>
            </a:r>
            <a:r>
              <a:rPr lang="it-IT" altLang="en-US" sz="1600" dirty="0"/>
              <a:t>3</a:t>
            </a:r>
          </a:p>
        </p:txBody>
      </p:sp>
      <p:sp>
        <p:nvSpPr>
          <p:cNvPr id="32796" name="Line 231"/>
          <p:cNvSpPr>
            <a:spLocks noChangeShapeType="1"/>
          </p:cNvSpPr>
          <p:nvPr/>
        </p:nvSpPr>
        <p:spPr bwMode="auto">
          <a:xfrm>
            <a:off x="338667" y="1306116"/>
            <a:ext cx="8466667" cy="0"/>
          </a:xfrm>
          <a:prstGeom prst="line">
            <a:avLst/>
          </a:prstGeom>
          <a:noFill/>
          <a:ln w="28575">
            <a:solidFill>
              <a:srgbClr val="A8430F"/>
            </a:solidFill>
            <a:round/>
            <a:headEnd/>
            <a:tailEnd/>
          </a:ln>
          <a:extLst>
            <a:ext uri="{909E8E84-426E-40DD-AFC4-6F175D3DCCD1}">
              <a14:hiddenFill xmlns:a14="http://schemas.microsoft.com/office/drawing/2010/main">
                <a:noFill/>
              </a14:hiddenFill>
            </a:ext>
          </a:extLst>
        </p:spPr>
        <p:txBody>
          <a:bodyPr lIns="149994" tIns="74997" rIns="76197" bIns="74997"/>
          <a:lstStyle/>
          <a:p>
            <a:endParaRPr lang="en-US"/>
          </a:p>
        </p:txBody>
      </p:sp>
      <p:sp>
        <p:nvSpPr>
          <p:cNvPr id="32797" name="Line 232"/>
          <p:cNvSpPr>
            <a:spLocks noChangeShapeType="1"/>
          </p:cNvSpPr>
          <p:nvPr/>
        </p:nvSpPr>
        <p:spPr bwMode="auto">
          <a:xfrm>
            <a:off x="321733" y="3725466"/>
            <a:ext cx="8466667" cy="0"/>
          </a:xfrm>
          <a:prstGeom prst="line">
            <a:avLst/>
          </a:prstGeom>
          <a:noFill/>
          <a:ln w="19050">
            <a:solidFill>
              <a:srgbClr val="A8430F"/>
            </a:solidFill>
            <a:round/>
            <a:headEnd/>
            <a:tailEnd/>
          </a:ln>
          <a:extLst>
            <a:ext uri="{909E8E84-426E-40DD-AFC4-6F175D3DCCD1}">
              <a14:hiddenFill xmlns:a14="http://schemas.microsoft.com/office/drawing/2010/main">
                <a:noFill/>
              </a14:hiddenFill>
            </a:ext>
          </a:extLst>
        </p:spPr>
        <p:txBody>
          <a:bodyPr lIns="149994" tIns="74997" rIns="76197" bIns="74997"/>
          <a:lstStyle/>
          <a:p>
            <a:endParaRPr lang="en-US"/>
          </a:p>
        </p:txBody>
      </p:sp>
      <p:sp>
        <p:nvSpPr>
          <p:cNvPr id="32798" name="Rectangle 8"/>
          <p:cNvSpPr>
            <a:spLocks noChangeArrowheads="1"/>
          </p:cNvSpPr>
          <p:nvPr/>
        </p:nvSpPr>
        <p:spPr bwMode="auto">
          <a:xfrm>
            <a:off x="348545" y="4808935"/>
            <a:ext cx="2459000" cy="1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97" tIns="38098" rIns="76197" bIns="38098">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chemeClr val="accent1"/>
              </a:buClr>
              <a:defRPr sz="2000">
                <a:solidFill>
                  <a:schemeClr val="tx1"/>
                </a:solidFill>
                <a:latin typeface="Arial" charset="0"/>
              </a:defRPr>
            </a:lvl6pPr>
            <a:lvl7pPr marL="2971800" indent="-228600" eaLnBrk="0" fontAlgn="base" hangingPunct="0">
              <a:spcBef>
                <a:spcPct val="0"/>
              </a:spcBef>
              <a:spcAft>
                <a:spcPct val="0"/>
              </a:spcAft>
              <a:buClr>
                <a:schemeClr val="accent1"/>
              </a:buClr>
              <a:defRPr sz="2000">
                <a:solidFill>
                  <a:schemeClr val="tx1"/>
                </a:solidFill>
                <a:latin typeface="Arial" charset="0"/>
              </a:defRPr>
            </a:lvl7pPr>
            <a:lvl8pPr marL="3429000" indent="-228600" eaLnBrk="0" fontAlgn="base" hangingPunct="0">
              <a:spcBef>
                <a:spcPct val="0"/>
              </a:spcBef>
              <a:spcAft>
                <a:spcPct val="0"/>
              </a:spcAft>
              <a:buClr>
                <a:schemeClr val="accent1"/>
              </a:buClr>
              <a:defRPr sz="2000">
                <a:solidFill>
                  <a:schemeClr val="tx1"/>
                </a:solidFill>
                <a:latin typeface="Arial" charset="0"/>
              </a:defRPr>
            </a:lvl8pPr>
            <a:lvl9pPr marL="3886200" indent="-228600" eaLnBrk="0" fontAlgn="base" hangingPunct="0">
              <a:spcBef>
                <a:spcPct val="0"/>
              </a:spcBef>
              <a:spcAft>
                <a:spcPct val="0"/>
              </a:spcAft>
              <a:buClr>
                <a:schemeClr val="accent1"/>
              </a:buClr>
              <a:defRPr sz="2000">
                <a:solidFill>
                  <a:schemeClr val="tx1"/>
                </a:solidFill>
                <a:latin typeface="Arial" charset="0"/>
              </a:defRPr>
            </a:lvl9pPr>
          </a:lstStyle>
          <a:p>
            <a:pPr>
              <a:lnSpc>
                <a:spcPct val="70000"/>
              </a:lnSpc>
              <a:spcBef>
                <a:spcPct val="50000"/>
              </a:spcBef>
              <a:buClrTx/>
            </a:pPr>
            <a:r>
              <a:rPr lang="it-IT" altLang="en-US" sz="1000" dirty="0"/>
              <a:t>Adapted from Khorana et al. </a:t>
            </a:r>
            <a:r>
              <a:rPr lang="it-IT" altLang="en-US" sz="1000" i="1" dirty="0"/>
              <a:t>Blood </a:t>
            </a:r>
            <a:r>
              <a:rPr lang="it-IT" altLang="en-US" sz="1000" dirty="0"/>
              <a:t>2008.</a:t>
            </a:r>
          </a:p>
        </p:txBody>
      </p:sp>
    </p:spTree>
    <p:extLst>
      <p:ext uri="{BB962C8B-B14F-4D97-AF65-F5344CB8AC3E}">
        <p14:creationId xmlns:p14="http://schemas.microsoft.com/office/powerpoint/2010/main" val="37123122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48" y="1881229"/>
            <a:ext cx="86201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3752850"/>
            <a:ext cx="864377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705350"/>
            <a:ext cx="3189463" cy="276999"/>
          </a:xfrm>
          <a:prstGeom prst="rect">
            <a:avLst/>
          </a:prstGeom>
          <a:noFill/>
        </p:spPr>
        <p:txBody>
          <a:bodyPr wrap="none" rtlCol="0">
            <a:spAutoFit/>
          </a:bodyPr>
          <a:lstStyle/>
          <a:p>
            <a:r>
              <a:rPr lang="en-US" sz="1200" dirty="0" err="1" smtClean="0"/>
              <a:t>Binocrit</a:t>
            </a:r>
            <a:r>
              <a:rPr lang="en-US" sz="1200" dirty="0" smtClean="0"/>
              <a:t>, </a:t>
            </a:r>
            <a:r>
              <a:rPr lang="en-US" sz="1200" dirty="0" err="1" smtClean="0"/>
              <a:t>Rezumatul</a:t>
            </a:r>
            <a:r>
              <a:rPr lang="en-US" sz="1200" dirty="0" smtClean="0"/>
              <a:t> </a:t>
            </a:r>
            <a:r>
              <a:rPr lang="en-US" sz="1200" dirty="0" err="1" smtClean="0"/>
              <a:t>Caracterisiticilor</a:t>
            </a:r>
            <a:r>
              <a:rPr lang="en-US" sz="1200" dirty="0" smtClean="0"/>
              <a:t> </a:t>
            </a:r>
            <a:r>
              <a:rPr lang="en-US" sz="1200" dirty="0" err="1" smtClean="0"/>
              <a:t>Produsului</a:t>
            </a:r>
            <a:r>
              <a:rPr lang="en-US" sz="1200" dirty="0" smtClean="0"/>
              <a:t>.</a:t>
            </a:r>
            <a:endParaRPr lang="en-US" sz="12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34" y="779216"/>
            <a:ext cx="7694670" cy="106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64721" y="1324536"/>
            <a:ext cx="381000" cy="309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93228" y="1727638"/>
            <a:ext cx="838200" cy="234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7781" y="1574047"/>
            <a:ext cx="970894" cy="270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78650" y="4019550"/>
            <a:ext cx="1317274"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70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4314"/>
            <a:ext cx="785560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4705350"/>
            <a:ext cx="3189463" cy="276999"/>
          </a:xfrm>
          <a:prstGeom prst="rect">
            <a:avLst/>
          </a:prstGeom>
          <a:noFill/>
        </p:spPr>
        <p:txBody>
          <a:bodyPr wrap="none" rtlCol="0">
            <a:spAutoFit/>
          </a:bodyPr>
          <a:lstStyle/>
          <a:p>
            <a:r>
              <a:rPr lang="en-US" sz="1200" dirty="0" err="1" smtClean="0"/>
              <a:t>Binocrit</a:t>
            </a:r>
            <a:r>
              <a:rPr lang="en-US" sz="1200" dirty="0" smtClean="0"/>
              <a:t>, </a:t>
            </a:r>
            <a:r>
              <a:rPr lang="en-US" sz="1200" dirty="0" err="1" smtClean="0"/>
              <a:t>Rezumatul</a:t>
            </a:r>
            <a:r>
              <a:rPr lang="en-US" sz="1200" dirty="0" smtClean="0"/>
              <a:t> </a:t>
            </a:r>
            <a:r>
              <a:rPr lang="en-US" sz="1200" dirty="0" err="1" smtClean="0"/>
              <a:t>Caracterisiticilor</a:t>
            </a:r>
            <a:r>
              <a:rPr lang="en-US" sz="1200" dirty="0" smtClean="0"/>
              <a:t> </a:t>
            </a:r>
            <a:r>
              <a:rPr lang="en-US" sz="1200" dirty="0" err="1" smtClean="0"/>
              <a:t>Produsului</a:t>
            </a:r>
            <a:r>
              <a:rPr lang="en-US" sz="1200" dirty="0" smtClean="0"/>
              <a:t>.</a:t>
            </a:r>
            <a:endParaRPr lang="en-US" sz="1200" dirty="0"/>
          </a:p>
        </p:txBody>
      </p:sp>
    </p:spTree>
    <p:extLst>
      <p:ext uri="{BB962C8B-B14F-4D97-AF65-F5344CB8AC3E}">
        <p14:creationId xmlns:p14="http://schemas.microsoft.com/office/powerpoint/2010/main" val="3520169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7" y="690233"/>
            <a:ext cx="8855717"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95267"/>
            <a:ext cx="21050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214923"/>
            <a:ext cx="60388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019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857750"/>
            <a:ext cx="91440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304800" y="1657350"/>
            <a:ext cx="12954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857750"/>
            <a:ext cx="91440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566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76200" y="778858"/>
            <a:ext cx="8991600" cy="3570208"/>
          </a:xfrm>
          <a:prstGeom prst="rect">
            <a:avLst/>
          </a:prstGeom>
          <a:noFill/>
        </p:spPr>
        <p:txBody>
          <a:bodyPr wrap="square" rtlCol="0">
            <a:spAutoFit/>
          </a:bodyPr>
          <a:lstStyle/>
          <a:p>
            <a:r>
              <a:rPr lang="en-US" sz="1200" dirty="0"/>
              <a:t>Abstract: </a:t>
            </a:r>
          </a:p>
          <a:p>
            <a:r>
              <a:rPr lang="en-US" sz="1600" b="1" dirty="0" smtClean="0">
                <a:solidFill>
                  <a:srgbClr val="00B050"/>
                </a:solidFill>
              </a:rPr>
              <a:t>Background</a:t>
            </a:r>
            <a:r>
              <a:rPr lang="en-US" sz="1600" b="1" dirty="0">
                <a:solidFill>
                  <a:srgbClr val="00B050"/>
                </a:solidFill>
              </a:rPr>
              <a:t>:</a:t>
            </a:r>
            <a:r>
              <a:rPr lang="en-US" sz="1600" dirty="0"/>
              <a:t> </a:t>
            </a:r>
            <a:r>
              <a:rPr lang="en-US" sz="1600" b="1" dirty="0"/>
              <a:t>Patients (pts) with cancer and venous thromboembolism (VTE) are at high risk for recurrence of VTE. However, the exact incidence and risk factors are not well-known for recurrence. </a:t>
            </a:r>
            <a:endParaRPr lang="en-US" sz="1600" b="1" dirty="0" smtClean="0"/>
          </a:p>
          <a:p>
            <a:endParaRPr lang="en-US" sz="1200" dirty="0" smtClean="0"/>
          </a:p>
          <a:p>
            <a:r>
              <a:rPr lang="en-US" sz="1000" b="1" dirty="0" smtClean="0">
                <a:solidFill>
                  <a:srgbClr val="00B050"/>
                </a:solidFill>
              </a:rPr>
              <a:t>Methods</a:t>
            </a:r>
            <a:r>
              <a:rPr lang="en-US" sz="1000" b="1" dirty="0">
                <a:solidFill>
                  <a:srgbClr val="00B050"/>
                </a:solidFill>
              </a:rPr>
              <a:t>:</a:t>
            </a:r>
            <a:r>
              <a:rPr lang="en-US" sz="1000" dirty="0"/>
              <a:t> Medical records of all pts with VTE, confirmed by radiological studies, during one year period (2006) were reviewed for the type of VTE, the incidence of recurrence during one-year from the primary event, and the baseline risk factors for recurrent VTE, including demographics, history of VTE, erythropoiesis-stimulating agents, transfusions, blood counts, BUN/creatinine, and D-dimer. Univariate and multivariate Cox models were built to identify the risk factors for recurrent VTE. </a:t>
            </a:r>
            <a:endParaRPr lang="en-US" sz="1000" dirty="0" smtClean="0"/>
          </a:p>
          <a:p>
            <a:endParaRPr lang="en-US" sz="1000" dirty="0" smtClean="0"/>
          </a:p>
          <a:p>
            <a:r>
              <a:rPr lang="en-US" sz="1000" b="1" dirty="0" smtClean="0">
                <a:solidFill>
                  <a:srgbClr val="00B050"/>
                </a:solidFill>
              </a:rPr>
              <a:t>Results</a:t>
            </a:r>
            <a:r>
              <a:rPr lang="en-US" sz="1000" b="1" dirty="0">
                <a:solidFill>
                  <a:srgbClr val="00B050"/>
                </a:solidFill>
              </a:rPr>
              <a:t>:</a:t>
            </a:r>
            <a:r>
              <a:rPr lang="en-US" sz="1000" dirty="0"/>
              <a:t> 1215 episodes of VTE were diagnosed in 980 patients (532 males and 448 females); 480 DVT, 478 PE, and 22 DVT and PE. 138 of 980 pts (14.1%) had recurrent VTE during 1 year; majority of pts (99 pts, 72%) had recurrence during 3 months. We, therefore, examined risk factors for recurrence during 3 months. The recurrence rate for pts &lt; 60 years was 13.0% (60/461) as compared to 7.5% (39/519) for those &gt;60 years, p=0.0043. Pts with PE had higher recurrence rate than pts with DVT [12.4% (62/500) vs. 7.7% (37/480), p=0.015]. Pts with HGB &gt;12 g/</a:t>
            </a:r>
            <a:r>
              <a:rPr lang="en-US" sz="1000" dirty="0" err="1"/>
              <a:t>dL</a:t>
            </a:r>
            <a:r>
              <a:rPr lang="en-US" sz="1000" dirty="0"/>
              <a:t> had higher recurrence rate than pts with &lt; 12g/</a:t>
            </a:r>
            <a:r>
              <a:rPr lang="en-US" sz="1000" dirty="0" err="1"/>
              <a:t>dL</a:t>
            </a:r>
            <a:r>
              <a:rPr lang="en-US" sz="1000" dirty="0"/>
              <a:t> [13.5% (39/289) vs. 8.7% (60/691), p=0.023]. Pts with PLT counts &lt; 25 k/</a:t>
            </a:r>
            <a:r>
              <a:rPr lang="en-US" sz="1000" dirty="0" err="1"/>
              <a:t>uL</a:t>
            </a:r>
            <a:r>
              <a:rPr lang="en-US" sz="1000" dirty="0"/>
              <a:t> had lower recurrence than those with &gt; 25k/</a:t>
            </a:r>
            <a:r>
              <a:rPr lang="en-US" sz="1000" dirty="0" err="1"/>
              <a:t>uL</a:t>
            </a:r>
            <a:r>
              <a:rPr lang="en-US" sz="1000" dirty="0"/>
              <a:t> [3.2% (3/93) vs. 10.8% (96/887), p=0.021]. Men had higher recurrence than women [11.7% (62/532) vs. 8.3% (37/448), p=0.079]. Multivariate analysis showed that younger pts [&lt;60 vs &gt; 60 years, hazard ratio (HR):2.08, 95%CI: 1.36-3.19, p=0.0007), pts with PE [PE vs DVT, HR 1.82(1.18-2.81), p=0.0071], and male gender [male vs female, HR 1.56(1.02-2.40), p=0.041] were independent risk factors predictive of recurrence. </a:t>
            </a:r>
            <a:endParaRPr lang="en-US" sz="1000" dirty="0" smtClean="0"/>
          </a:p>
          <a:p>
            <a:endParaRPr lang="en-US" sz="1200" b="1" dirty="0" smtClean="0">
              <a:solidFill>
                <a:srgbClr val="00B050"/>
              </a:solidFill>
            </a:endParaRPr>
          </a:p>
          <a:p>
            <a:r>
              <a:rPr lang="en-US" sz="1600" b="1" dirty="0" smtClean="0">
                <a:solidFill>
                  <a:srgbClr val="00B050"/>
                </a:solidFill>
              </a:rPr>
              <a:t>Conclusions</a:t>
            </a:r>
            <a:r>
              <a:rPr lang="en-US" sz="1600" b="1" dirty="0">
                <a:solidFill>
                  <a:srgbClr val="00B050"/>
                </a:solidFill>
              </a:rPr>
              <a:t>:</a:t>
            </a:r>
            <a:r>
              <a:rPr lang="en-US" sz="1600" dirty="0"/>
              <a:t> </a:t>
            </a:r>
            <a:r>
              <a:rPr lang="en-US" sz="1600" b="1" dirty="0"/>
              <a:t>Incidence of VTE recurrence is high among cancer pts, especially during first 3 months. Male pts, younger (&lt;60 years) pts, and </a:t>
            </a:r>
            <a:r>
              <a:rPr lang="en-US" sz="1600" b="1" dirty="0" smtClean="0"/>
              <a:t>pts with </a:t>
            </a:r>
            <a:r>
              <a:rPr lang="en-US" sz="1600" b="1" dirty="0"/>
              <a:t>PE were at significantly higher risk for recurrent VTE and may help identify high risk patients for prevention strategy for recurrence.</a:t>
            </a:r>
          </a:p>
        </p:txBody>
      </p:sp>
    </p:spTree>
    <p:extLst>
      <p:ext uri="{BB962C8B-B14F-4D97-AF65-F5344CB8AC3E}">
        <p14:creationId xmlns:p14="http://schemas.microsoft.com/office/powerpoint/2010/main" val="1379628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Prezenta </a:t>
            </a:r>
            <a:r>
              <a:rPr lang="it-IT" sz="2000" b="1" dirty="0"/>
              <a:t>receptorilor de eritropoetina pe celulele canceroase,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54509"/>
            <a:ext cx="1407758" cy="769441"/>
          </a:xfrm>
          <a:prstGeom prst="rect">
            <a:avLst/>
          </a:prstGeom>
          <a:noFill/>
        </p:spPr>
        <p:txBody>
          <a:bodyPr wrap="none" rtlCol="0">
            <a:spAutoFit/>
          </a:bodyPr>
          <a:lstStyle/>
          <a:p>
            <a:r>
              <a:rPr lang="en-US" sz="4400" b="1" i="1" dirty="0" smtClean="0">
                <a:solidFill>
                  <a:schemeClr val="tx2"/>
                </a:solidFill>
              </a:rPr>
              <a:t>N-I-H</a:t>
            </a:r>
            <a:endParaRPr lang="en-US" sz="4400" b="1" i="1" dirty="0">
              <a:solidFill>
                <a:schemeClr val="tx2"/>
              </a:solidFill>
            </a:endParaRPr>
          </a:p>
        </p:txBody>
      </p:sp>
      <p:sp>
        <p:nvSpPr>
          <p:cNvPr id="4" name="TextBox 3"/>
          <p:cNvSpPr txBox="1"/>
          <p:nvPr/>
        </p:nvSpPr>
        <p:spPr>
          <a:xfrm>
            <a:off x="152401" y="1123950"/>
            <a:ext cx="8915400" cy="4524315"/>
          </a:xfrm>
          <a:prstGeom prst="rect">
            <a:avLst/>
          </a:prstGeom>
          <a:noFill/>
        </p:spPr>
        <p:txBody>
          <a:bodyPr wrap="square" rtlCol="0">
            <a:spAutoFit/>
          </a:bodyPr>
          <a:lstStyle/>
          <a:p>
            <a:r>
              <a:rPr lang="en-US" b="1" dirty="0" err="1" smtClean="0"/>
              <a:t>Obiectiv</a:t>
            </a:r>
            <a:r>
              <a:rPr lang="en-US" dirty="0" smtClean="0"/>
              <a:t>: </a:t>
            </a:r>
            <a:r>
              <a:rPr lang="en-US" dirty="0" err="1" smtClean="0"/>
              <a:t>Prezentare</a:t>
            </a:r>
            <a:r>
              <a:rPr lang="en-US" dirty="0" smtClean="0"/>
              <a:t> </a:t>
            </a:r>
            <a:r>
              <a:rPr lang="en-US" dirty="0" err="1" smtClean="0"/>
              <a:t>informatii</a:t>
            </a:r>
            <a:r>
              <a:rPr lang="en-US" dirty="0" smtClean="0"/>
              <a:t> </a:t>
            </a:r>
            <a:r>
              <a:rPr lang="en-US" dirty="0" err="1" smtClean="0"/>
              <a:t>stiintifice</a:t>
            </a:r>
            <a:r>
              <a:rPr lang="en-US" dirty="0"/>
              <a:t> </a:t>
            </a:r>
            <a:r>
              <a:rPr lang="en-US" dirty="0" smtClean="0"/>
              <a:t>(</a:t>
            </a:r>
            <a:r>
              <a:rPr lang="en-US" dirty="0" err="1" smtClean="0"/>
              <a:t>noi</a:t>
            </a:r>
            <a:r>
              <a:rPr lang="en-US" dirty="0" smtClean="0"/>
              <a:t>)/</a:t>
            </a:r>
            <a:r>
              <a:rPr lang="en-US" dirty="0" err="1" smtClean="0"/>
              <a:t>interes</a:t>
            </a:r>
            <a:r>
              <a:rPr lang="en-US" dirty="0" smtClean="0"/>
              <a:t>, utile in </a:t>
            </a:r>
            <a:r>
              <a:rPr lang="en-US" dirty="0" err="1" smtClean="0"/>
              <a:t>practica</a:t>
            </a:r>
            <a:r>
              <a:rPr lang="en-US" dirty="0" smtClean="0"/>
              <a:t> </a:t>
            </a:r>
            <a:r>
              <a:rPr lang="en-US" dirty="0" err="1" smtClean="0"/>
              <a:t>clinica</a:t>
            </a:r>
            <a:r>
              <a:rPr lang="en-US" dirty="0" smtClean="0"/>
              <a:t> din </a:t>
            </a:r>
            <a:r>
              <a:rPr lang="en-US" dirty="0" err="1" smtClean="0"/>
              <a:t>Sectia</a:t>
            </a:r>
            <a:r>
              <a:rPr lang="en-US" dirty="0" smtClean="0"/>
              <a:t> </a:t>
            </a:r>
            <a:r>
              <a:rPr lang="en-US" dirty="0" err="1" smtClean="0"/>
              <a:t>Hematologie</a:t>
            </a:r>
            <a:r>
              <a:rPr lang="en-US" dirty="0" smtClean="0"/>
              <a:t> a SUUB </a:t>
            </a:r>
            <a:r>
              <a:rPr lang="en-US" dirty="0" err="1" smtClean="0"/>
              <a:t>si</a:t>
            </a:r>
            <a:r>
              <a:rPr lang="en-US" dirty="0" smtClean="0"/>
              <a:t>/</a:t>
            </a:r>
            <a:r>
              <a:rPr lang="en-US" dirty="0" err="1" smtClean="0"/>
              <a:t>sau</a:t>
            </a:r>
            <a:r>
              <a:rPr lang="en-US" dirty="0" smtClean="0"/>
              <a:t> </a:t>
            </a:r>
            <a:r>
              <a:rPr lang="en-US" dirty="0" err="1" smtClean="0"/>
              <a:t>pentru</a:t>
            </a:r>
            <a:r>
              <a:rPr lang="en-US" dirty="0" smtClean="0"/>
              <a:t> </a:t>
            </a:r>
            <a:r>
              <a:rPr lang="en-US" dirty="0" err="1" smtClean="0"/>
              <a:t>dezvoltarea</a:t>
            </a:r>
            <a:r>
              <a:rPr lang="en-US" dirty="0" smtClean="0"/>
              <a:t> </a:t>
            </a:r>
            <a:r>
              <a:rPr lang="en-US" dirty="0" err="1" smtClean="0"/>
              <a:t>profesionala</a:t>
            </a:r>
            <a:r>
              <a:rPr lang="en-US" dirty="0" smtClean="0"/>
              <a:t> a </a:t>
            </a:r>
            <a:r>
              <a:rPr lang="en-US" dirty="0" err="1" smtClean="0"/>
              <a:t>medicilor</a:t>
            </a:r>
            <a:r>
              <a:rPr lang="en-US" dirty="0" smtClean="0"/>
              <a:t> </a:t>
            </a:r>
            <a:r>
              <a:rPr lang="en-US" dirty="0" err="1" smtClean="0"/>
              <a:t>hematologi</a:t>
            </a:r>
            <a:r>
              <a:rPr lang="en-US" dirty="0" smtClean="0"/>
              <a:t> din SUUB. </a:t>
            </a:r>
            <a:r>
              <a:rPr lang="en-US" dirty="0"/>
              <a:t>	</a:t>
            </a:r>
          </a:p>
          <a:p>
            <a:r>
              <a:rPr lang="en-US" b="1" dirty="0" err="1" smtClean="0"/>
              <a:t>Selectia</a:t>
            </a:r>
            <a:r>
              <a:rPr lang="en-US" b="1" dirty="0" smtClean="0"/>
              <a:t> </a:t>
            </a:r>
            <a:r>
              <a:rPr lang="en-US" b="1" dirty="0" err="1" smtClean="0"/>
              <a:t>informatiilor</a:t>
            </a:r>
            <a:r>
              <a:rPr lang="en-US" dirty="0" smtClean="0"/>
              <a:t>:</a:t>
            </a:r>
          </a:p>
          <a:p>
            <a:pPr marL="285750" indent="-285750">
              <a:buFontTx/>
              <a:buChar char="-"/>
            </a:pPr>
            <a:r>
              <a:rPr lang="en-US" dirty="0" err="1"/>
              <a:t>Subiecte</a:t>
            </a:r>
            <a:r>
              <a:rPr lang="en-US" dirty="0"/>
              <a:t> de </a:t>
            </a:r>
            <a:r>
              <a:rPr lang="en-US" dirty="0" err="1"/>
              <a:t>interes</a:t>
            </a:r>
            <a:r>
              <a:rPr lang="en-US" dirty="0"/>
              <a:t> (F2F, emails</a:t>
            </a:r>
            <a:r>
              <a:rPr lang="en-US" dirty="0" smtClean="0"/>
              <a:t>): </a:t>
            </a:r>
            <a:r>
              <a:rPr lang="en-US" dirty="0" err="1" smtClean="0"/>
              <a:t>patologie</a:t>
            </a:r>
            <a:r>
              <a:rPr lang="en-US" dirty="0" smtClean="0"/>
              <a:t>, </a:t>
            </a:r>
            <a:r>
              <a:rPr lang="en-US" dirty="0" err="1" smtClean="0"/>
              <a:t>ghiduri</a:t>
            </a:r>
            <a:r>
              <a:rPr lang="en-US" dirty="0" smtClean="0"/>
              <a:t> </a:t>
            </a:r>
            <a:r>
              <a:rPr lang="en-US" dirty="0" err="1" smtClean="0"/>
              <a:t>terapeutice</a:t>
            </a:r>
            <a:r>
              <a:rPr lang="en-US" dirty="0" smtClean="0"/>
              <a:t>, molecule, </a:t>
            </a:r>
            <a:r>
              <a:rPr lang="en-US" dirty="0" err="1" smtClean="0"/>
              <a:t>investigatii</a:t>
            </a:r>
            <a:r>
              <a:rPr lang="en-US" dirty="0" smtClean="0"/>
              <a:t>, etc.</a:t>
            </a:r>
          </a:p>
          <a:p>
            <a:pPr marL="285750" indent="-285750">
              <a:buFontTx/>
              <a:buChar char="-"/>
            </a:pPr>
            <a:r>
              <a:rPr lang="en-US" dirty="0" err="1" smtClean="0"/>
              <a:t>Reviste</a:t>
            </a:r>
            <a:r>
              <a:rPr lang="en-US" dirty="0" smtClean="0"/>
              <a:t> </a:t>
            </a:r>
            <a:r>
              <a:rPr lang="en-US" dirty="0" err="1" smtClean="0"/>
              <a:t>medicale</a:t>
            </a:r>
            <a:r>
              <a:rPr lang="en-US" dirty="0" smtClean="0"/>
              <a:t> </a:t>
            </a:r>
            <a:r>
              <a:rPr lang="en-US" dirty="0" err="1" smtClean="0"/>
              <a:t>internationale</a:t>
            </a:r>
            <a:r>
              <a:rPr lang="en-US" dirty="0" smtClean="0"/>
              <a:t> (</a:t>
            </a:r>
            <a:r>
              <a:rPr lang="en-US" dirty="0" err="1" smtClean="0"/>
              <a:t>hematologie</a:t>
            </a:r>
            <a:r>
              <a:rPr lang="en-US" dirty="0" smtClean="0"/>
              <a:t>)/sites (ex. PubMed, Cochrane Library)</a:t>
            </a:r>
          </a:p>
          <a:p>
            <a:endParaRPr lang="en-US" dirty="0"/>
          </a:p>
          <a:p>
            <a:r>
              <a:rPr lang="en-US" dirty="0" err="1" smtClean="0"/>
              <a:t>Prezentare</a:t>
            </a:r>
            <a:r>
              <a:rPr lang="en-US" dirty="0" smtClean="0"/>
              <a:t> 20-30’ (SDZ / SDZ-</a:t>
            </a:r>
            <a:r>
              <a:rPr lang="en-US" dirty="0" err="1" smtClean="0"/>
              <a:t>Hematologie</a:t>
            </a:r>
            <a:r>
              <a:rPr lang="en-US" dirty="0" smtClean="0"/>
              <a:t> SUUB)</a:t>
            </a:r>
          </a:p>
          <a:p>
            <a:r>
              <a:rPr lang="en-US" dirty="0" err="1" smtClean="0"/>
              <a:t>Discutii</a:t>
            </a:r>
            <a:r>
              <a:rPr lang="en-US" dirty="0" smtClean="0"/>
              <a:t> 30’</a:t>
            </a:r>
          </a:p>
          <a:p>
            <a:endParaRPr lang="en-US" dirty="0"/>
          </a:p>
          <a:p>
            <a:r>
              <a:rPr lang="en-US" dirty="0" smtClean="0"/>
              <a:t>Feedback (feedback form).</a:t>
            </a:r>
          </a:p>
          <a:p>
            <a:endParaRPr lang="en-US" dirty="0"/>
          </a:p>
          <a:p>
            <a:r>
              <a:rPr lang="en-US" dirty="0">
                <a:hlinkClick r:id="rId3"/>
              </a:rPr>
              <a:t>m</a:t>
            </a:r>
            <a:r>
              <a:rPr lang="en-US" dirty="0" smtClean="0">
                <a:hlinkClick r:id="rId3"/>
              </a:rPr>
              <a:t>ihaela.lazar@sandoz.com</a:t>
            </a:r>
            <a:r>
              <a:rPr lang="en-US" dirty="0" smtClean="0"/>
              <a:t> / </a:t>
            </a:r>
            <a:r>
              <a:rPr lang="en-US" dirty="0" smtClean="0">
                <a:hlinkClick r:id="rId4"/>
              </a:rPr>
              <a:t>medical.ro@sandoz.com</a:t>
            </a:r>
            <a:r>
              <a:rPr lang="en-US" dirty="0" smtClean="0"/>
              <a:t> </a:t>
            </a:r>
          </a:p>
          <a:p>
            <a:pPr marL="285750" indent="-285750">
              <a:buFontTx/>
              <a:buChar char="-"/>
            </a:pPr>
            <a:endParaRPr lang="en-US" dirty="0" smtClean="0"/>
          </a:p>
          <a:p>
            <a:endParaRPr lang="en-US" dirty="0"/>
          </a:p>
          <a:p>
            <a:endParaRPr lang="en-US" dirty="0"/>
          </a:p>
        </p:txBody>
      </p:sp>
      <p:pic>
        <p:nvPicPr>
          <p:cNvPr id="11266" name="Picture 2" descr="C:\Users\lazarmi5\AppData\Local\Microsoft\Windows\Temporary Internet Files\Content.Outlook\RIXZASIX\T0JLWN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179" y="3300682"/>
            <a:ext cx="2065421" cy="1480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Tree>
    <p:extLst>
      <p:ext uri="{BB962C8B-B14F-4D97-AF65-F5344CB8AC3E}">
        <p14:creationId xmlns:p14="http://schemas.microsoft.com/office/powerpoint/2010/main" val="49229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91440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705350"/>
            <a:ext cx="3950762" cy="276999"/>
          </a:xfrm>
          <a:prstGeom prst="rect">
            <a:avLst/>
          </a:prstGeom>
          <a:noFill/>
        </p:spPr>
        <p:txBody>
          <a:bodyPr wrap="none" rtlCol="0">
            <a:spAutoFit/>
          </a:bodyPr>
          <a:lstStyle/>
          <a:p>
            <a:r>
              <a:rPr lang="en-US" sz="1200" dirty="0" err="1" smtClean="0"/>
              <a:t>Binocrit</a:t>
            </a:r>
            <a:r>
              <a:rPr lang="en-US" sz="1200" dirty="0" smtClean="0"/>
              <a:t>, </a:t>
            </a:r>
            <a:r>
              <a:rPr lang="en-US" sz="1200" dirty="0" err="1" smtClean="0"/>
              <a:t>Rezumatul</a:t>
            </a:r>
            <a:r>
              <a:rPr lang="en-US" sz="1200" dirty="0" smtClean="0"/>
              <a:t> </a:t>
            </a:r>
            <a:r>
              <a:rPr lang="en-US" sz="1200" dirty="0" err="1" smtClean="0"/>
              <a:t>Caracteristicilor</a:t>
            </a:r>
            <a:r>
              <a:rPr lang="en-US" sz="1200" dirty="0" smtClean="0"/>
              <a:t> </a:t>
            </a:r>
            <a:r>
              <a:rPr lang="en-US" sz="1200" dirty="0" err="1" smtClean="0"/>
              <a:t>Produsului</a:t>
            </a:r>
            <a:r>
              <a:rPr lang="en-US" sz="1200" dirty="0" smtClean="0"/>
              <a:t>, </a:t>
            </a:r>
            <a:r>
              <a:rPr lang="en-US" sz="1200" dirty="0" err="1" smtClean="0"/>
              <a:t>martie</a:t>
            </a:r>
            <a:r>
              <a:rPr lang="en-US" sz="1200" dirty="0" smtClean="0"/>
              <a:t> 2016</a:t>
            </a:r>
          </a:p>
        </p:txBody>
      </p:sp>
    </p:spTree>
    <p:extLst>
      <p:ext uri="{BB962C8B-B14F-4D97-AF65-F5344CB8AC3E}">
        <p14:creationId xmlns:p14="http://schemas.microsoft.com/office/powerpoint/2010/main" val="926320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89916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441434" y="2876550"/>
            <a:ext cx="1311166"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43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91" y="209550"/>
            <a:ext cx="8991599"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276350"/>
            <a:ext cx="5029199"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98" y="3034862"/>
            <a:ext cx="5029199"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22" presetClass="entr" presetSubtype="4"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wipe(down)">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0678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857750"/>
            <a:ext cx="91440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276350"/>
            <a:ext cx="90678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33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2202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857750"/>
            <a:ext cx="922020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18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61950"/>
            <a:ext cx="43434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839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61950"/>
            <a:ext cx="43434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5350"/>
            <a:ext cx="55530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047750"/>
            <a:ext cx="89916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3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75000"/>
                  </a:schemeClr>
                </a:solidFill>
              </a:rPr>
              <a:t>Prezenta </a:t>
            </a:r>
            <a:r>
              <a:rPr lang="it-IT" sz="2000" dirty="0">
                <a:solidFill>
                  <a:schemeClr val="bg1">
                    <a:lumMod val="75000"/>
                  </a:schemeClr>
                </a:solidFill>
              </a:rPr>
              <a:t>receptorilor de eritropoetina pe celulele canceroase,</a:t>
            </a:r>
            <a:endParaRPr lang="en-US" sz="2000" dirty="0">
              <a:solidFill>
                <a:schemeClr val="bg1">
                  <a:lumMod val="75000"/>
                </a:schemeClr>
              </a:solidFill>
            </a:endParaRPr>
          </a:p>
          <a:p>
            <a:pPr marL="342900" lvl="0" indent="-342900">
              <a:buFont typeface="Wingdings" panose="05000000000000000000" pitchFamily="2" charset="2"/>
              <a:buChar char="Ø"/>
            </a:pPr>
            <a:r>
              <a:rPr lang="it-IT" sz="2000" b="1" dirty="0" smtClean="0"/>
              <a:t>Riscul </a:t>
            </a:r>
            <a:r>
              <a:rPr lang="it-IT" sz="2000" b="1" dirty="0"/>
              <a:t>de progresie a bolii neoplazice in caz de administrare de epoetine,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283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0088"/>
            <a:ext cx="91440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61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4" y="19050"/>
            <a:ext cx="9077696"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38250"/>
            <a:ext cx="69342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21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95775" cy="508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1429649"/>
            <a:ext cx="4953000" cy="2246769"/>
          </a:xfrm>
          <a:prstGeom prst="rect">
            <a:avLst/>
          </a:prstGeom>
          <a:noFill/>
        </p:spPr>
        <p:txBody>
          <a:bodyPr wrap="square" rtlCol="0">
            <a:spAutoFit/>
          </a:bodyPr>
          <a:lstStyle/>
          <a:p>
            <a:pPr algn="ct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a:t>
            </a:r>
            <a:endPar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anemia in cancer patients receiving </a:t>
            </a: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p>
          <a:p>
            <a:pPr algn="ct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sz="20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3751" y="4804649"/>
            <a:ext cx="7772400" cy="553998"/>
          </a:xfrm>
          <a:prstGeom prst="rect">
            <a:avLst/>
          </a:prstGeom>
        </p:spPr>
        <p:txBody>
          <a:bodyPr wrap="square">
            <a:spAutoFit/>
          </a:bodyPr>
          <a:lstStyle/>
          <a:p>
            <a:r>
              <a:rPr lang="en-US" sz="1200" dirty="0">
                <a:hlinkClick r:id="rId4"/>
              </a:rPr>
              <a:t>http://</a:t>
            </a:r>
            <a:r>
              <a:rPr lang="en-US" sz="1200" dirty="0" smtClean="0">
                <a:hlinkClick r:id="rId4"/>
              </a:rPr>
              <a:t>onlinelibrary.wiley.com/enhanced/doi/10.1002/14651858.CD009624.pub2</a:t>
            </a:r>
            <a:endParaRPr lang="en-US" sz="1200" dirty="0" smtClean="0"/>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pic>
        <p:nvPicPr>
          <p:cNvPr id="1026" name="Picture 2" descr="C:\Users\lazarmi5\AppData\Local\Microsoft\Windows\Temporary Internet Files\Content.Outlook\RIXZASIX\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984816"/>
            <a:ext cx="3733800" cy="311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9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619125"/>
            <a:ext cx="84201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774168"/>
            <a:ext cx="2762295" cy="276999"/>
          </a:xfrm>
          <a:prstGeom prst="rect">
            <a:avLst/>
          </a:prstGeom>
        </p:spPr>
        <p:txBody>
          <a:bodyPr wrap="none">
            <a:spAutoFit/>
          </a:bodyPr>
          <a:lstStyle/>
          <a:p>
            <a:r>
              <a:rPr lang="pt-BR" sz="1200" dirty="0">
                <a:hlinkClick r:id="rId3" tooltip="PloS one."/>
              </a:rPr>
              <a:t>PLoS One.</a:t>
            </a:r>
            <a:r>
              <a:rPr lang="pt-BR" sz="1200" dirty="0"/>
              <a:t> 2015 Mar 25;10(3):e0122149. </a:t>
            </a:r>
            <a:endParaRPr lang="en-US" sz="1200" dirty="0"/>
          </a:p>
        </p:txBody>
      </p:sp>
    </p:spTree>
    <p:extLst>
      <p:ext uri="{BB962C8B-B14F-4D97-AF65-F5344CB8AC3E}">
        <p14:creationId xmlns:p14="http://schemas.microsoft.com/office/powerpoint/2010/main" val="3304915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8613"/>
            <a:ext cx="89916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967" y="3390900"/>
            <a:ext cx="432363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101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Prezenta </a:t>
            </a:r>
            <a:r>
              <a:rPr lang="it-IT" sz="2000" dirty="0">
                <a:solidFill>
                  <a:schemeClr val="bg1">
                    <a:lumMod val="65000"/>
                  </a:schemeClr>
                </a:solidFill>
              </a:rPr>
              <a:t>receptorilor de eritropoetina pe celulele canceroase,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Gestionarea </a:t>
            </a:r>
            <a:r>
              <a:rPr lang="it-IT" sz="2000" b="1" dirty="0"/>
              <a:t>anemiei la un pacient oncologic care asociaza si patologie cardiaca </a:t>
            </a:r>
            <a:r>
              <a:rPr lang="it-IT" sz="2000" b="1" dirty="0" smtClean="0"/>
              <a:t>semnificativa </a:t>
            </a:r>
            <a:r>
              <a:rPr lang="it-IT" sz="2000" b="1" dirty="0"/>
              <a:t>(daca sunt </a:t>
            </a:r>
            <a:r>
              <a:rPr lang="it-IT" sz="2000" b="1" dirty="0" smtClean="0"/>
              <a:t>stabilite </a:t>
            </a:r>
            <a:r>
              <a:rPr lang="it-IT" sz="2000" b="1" dirty="0"/>
              <a:t>doze maxime/minime de epoetine care pot fi folosite la acesti pacienti</a:t>
            </a:r>
            <a:r>
              <a:rPr lang="it-IT" sz="2000" b="1" dirty="0" smtClean="0"/>
              <a:t>),</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283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40" y="766735"/>
            <a:ext cx="8305799" cy="11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34" y="2266950"/>
            <a:ext cx="65341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840" y="4248150"/>
            <a:ext cx="68580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9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34" y="1220859"/>
            <a:ext cx="68580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04" y="2031453"/>
            <a:ext cx="70675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34" y="3115988"/>
            <a:ext cx="52482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04" y="3840216"/>
            <a:ext cx="7682405" cy="116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9634" y="851527"/>
            <a:ext cx="1537344" cy="369332"/>
          </a:xfrm>
          <a:prstGeom prst="rect">
            <a:avLst/>
          </a:prstGeom>
          <a:noFill/>
        </p:spPr>
        <p:txBody>
          <a:bodyPr wrap="none" rtlCol="0">
            <a:spAutoFit/>
          </a:bodyPr>
          <a:lstStyle/>
          <a:p>
            <a:r>
              <a:rPr lang="en-US" b="1" dirty="0" smtClean="0">
                <a:solidFill>
                  <a:srgbClr val="FF0000"/>
                </a:solidFill>
              </a:rPr>
              <a:t>EPOETIN ALFA</a:t>
            </a:r>
            <a:endParaRPr lang="en-US" b="1" dirty="0">
              <a:solidFill>
                <a:srgbClr val="FF0000"/>
              </a:solidFill>
            </a:endParaRPr>
          </a:p>
        </p:txBody>
      </p:sp>
      <p:sp>
        <p:nvSpPr>
          <p:cNvPr id="10" name="TextBox 9"/>
          <p:cNvSpPr txBox="1"/>
          <p:nvPr/>
        </p:nvSpPr>
        <p:spPr>
          <a:xfrm>
            <a:off x="533400" y="1642587"/>
            <a:ext cx="1545103" cy="369332"/>
          </a:xfrm>
          <a:prstGeom prst="rect">
            <a:avLst/>
          </a:prstGeom>
          <a:noFill/>
        </p:spPr>
        <p:txBody>
          <a:bodyPr wrap="none" rtlCol="0">
            <a:spAutoFit/>
          </a:bodyPr>
          <a:lstStyle/>
          <a:p>
            <a:r>
              <a:rPr lang="en-US" b="1" dirty="0" smtClean="0">
                <a:solidFill>
                  <a:srgbClr val="FF0000"/>
                </a:solidFill>
              </a:rPr>
              <a:t>EPOETIN BETA</a:t>
            </a:r>
            <a:endParaRPr lang="en-US" b="1" dirty="0">
              <a:solidFill>
                <a:srgbClr val="FF0000"/>
              </a:solidFill>
            </a:endParaRPr>
          </a:p>
        </p:txBody>
      </p:sp>
      <p:sp>
        <p:nvSpPr>
          <p:cNvPr id="11" name="TextBox 10"/>
          <p:cNvSpPr txBox="1"/>
          <p:nvPr/>
        </p:nvSpPr>
        <p:spPr>
          <a:xfrm>
            <a:off x="441434" y="3470885"/>
            <a:ext cx="1554656" cy="369332"/>
          </a:xfrm>
          <a:prstGeom prst="rect">
            <a:avLst/>
          </a:prstGeom>
          <a:noFill/>
        </p:spPr>
        <p:txBody>
          <a:bodyPr wrap="none" rtlCol="0">
            <a:spAutoFit/>
          </a:bodyPr>
          <a:lstStyle/>
          <a:p>
            <a:r>
              <a:rPr lang="en-US" b="1" dirty="0" smtClean="0">
                <a:solidFill>
                  <a:srgbClr val="FF0000"/>
                </a:solidFill>
              </a:rPr>
              <a:t>DARBEPOETIN</a:t>
            </a:r>
            <a:endParaRPr lang="en-US" b="1" dirty="0">
              <a:solidFill>
                <a:srgbClr val="FF0000"/>
              </a:solidFill>
            </a:endParaRPr>
          </a:p>
        </p:txBody>
      </p:sp>
    </p:spTree>
    <p:extLst>
      <p:ext uri="{BB962C8B-B14F-4D97-AF65-F5344CB8AC3E}">
        <p14:creationId xmlns:p14="http://schemas.microsoft.com/office/powerpoint/2010/main" val="276569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3350"/>
            <a:ext cx="88392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930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75000"/>
                  </a:schemeClr>
                </a:solidFill>
              </a:rPr>
              <a:t>Prezenta </a:t>
            </a:r>
            <a:r>
              <a:rPr lang="it-IT" sz="2000" dirty="0">
                <a:solidFill>
                  <a:schemeClr val="bg1">
                    <a:lumMod val="75000"/>
                  </a:schemeClr>
                </a:solidFill>
              </a:rPr>
              <a:t>receptorilor de eritropoetina pe celulele canceroase,</a:t>
            </a:r>
            <a:endParaRPr lang="en-US" sz="2000" dirty="0">
              <a:solidFill>
                <a:schemeClr val="bg1">
                  <a:lumMod val="7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Asocierea </a:t>
            </a:r>
            <a:r>
              <a:rPr lang="it-IT" sz="2000" b="1" dirty="0"/>
              <a:t>la tratamentul cu epoetine a unor doze reduse de factori de crestere granulocitari, care ar potenta efectul si raspunsul epoetinelor.</a:t>
            </a:r>
            <a:endParaRPr lang="en-US" sz="2000" b="1" dirty="0"/>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76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7150"/>
            <a:ext cx="8991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948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89154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597" y="17577"/>
            <a:ext cx="6286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046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Rectangle 1"/>
          <p:cNvSpPr/>
          <p:nvPr/>
        </p:nvSpPr>
        <p:spPr>
          <a:xfrm>
            <a:off x="152400" y="779216"/>
            <a:ext cx="8839200" cy="4247317"/>
          </a:xfrm>
          <a:prstGeom prst="rect">
            <a:avLst/>
          </a:prstGeom>
        </p:spPr>
        <p:txBody>
          <a:bodyPr wrap="square">
            <a:spAutoFit/>
          </a:bodyPr>
          <a:lstStyle/>
          <a:p>
            <a:r>
              <a:rPr lang="en-US" b="1" dirty="0"/>
              <a:t>METHODS</a:t>
            </a:r>
          </a:p>
          <a:p>
            <a:r>
              <a:rPr lang="en-US" b="1" dirty="0"/>
              <a:t>Data Source, Study Design, and Study Population</a:t>
            </a:r>
          </a:p>
          <a:p>
            <a:endParaRPr lang="en-US" dirty="0" smtClean="0"/>
          </a:p>
          <a:p>
            <a:r>
              <a:rPr lang="en-US" dirty="0" smtClean="0"/>
              <a:t>Retrospective </a:t>
            </a:r>
            <a:r>
              <a:rPr lang="en-US" dirty="0"/>
              <a:t>cohort study used the SEER (Surveillance</a:t>
            </a:r>
            <a:r>
              <a:rPr lang="en-US" dirty="0" smtClean="0"/>
              <a:t>, Epidemiology </a:t>
            </a:r>
            <a:r>
              <a:rPr lang="en-US" dirty="0"/>
              <a:t>and End Results)-Medicare linked </a:t>
            </a:r>
            <a:r>
              <a:rPr lang="en-US" dirty="0" smtClean="0"/>
              <a:t>database.</a:t>
            </a:r>
          </a:p>
          <a:p>
            <a:r>
              <a:rPr lang="en-US" dirty="0"/>
              <a:t>5572 </a:t>
            </a:r>
            <a:r>
              <a:rPr lang="en-US" dirty="0" smtClean="0"/>
              <a:t>women </a:t>
            </a:r>
            <a:r>
              <a:rPr lang="en-US" dirty="0"/>
              <a:t>aged </a:t>
            </a:r>
            <a:r>
              <a:rPr lang="en-US" dirty="0" smtClean="0"/>
              <a:t>≥ 65 </a:t>
            </a:r>
            <a:r>
              <a:rPr lang="en-US" dirty="0"/>
              <a:t>years </a:t>
            </a:r>
            <a:r>
              <a:rPr lang="en-US" dirty="0" smtClean="0"/>
              <a:t>who were </a:t>
            </a:r>
            <a:r>
              <a:rPr lang="en-US" dirty="0"/>
              <a:t>diagnosed as having advanced-stage </a:t>
            </a:r>
            <a:r>
              <a:rPr lang="en-US" dirty="0" smtClean="0"/>
              <a:t>III/IV epithelial ovarian cancer between </a:t>
            </a:r>
            <a:r>
              <a:rPr lang="en-US" dirty="0"/>
              <a:t>January 1, 2000, and December 31, 2009 (N = 8188</a:t>
            </a:r>
            <a:r>
              <a:rPr lang="en-US" dirty="0" smtClean="0"/>
              <a:t>).</a:t>
            </a:r>
          </a:p>
          <a:p>
            <a:endParaRPr lang="en-US" dirty="0"/>
          </a:p>
          <a:p>
            <a:r>
              <a:rPr lang="en-US" dirty="0" smtClean="0"/>
              <a:t>For </a:t>
            </a:r>
            <a:r>
              <a:rPr lang="en-US" dirty="0"/>
              <a:t>assessing the effect of HGF use on overall survival, patients </a:t>
            </a:r>
            <a:r>
              <a:rPr lang="en-US" dirty="0" smtClean="0"/>
              <a:t>were grouped </a:t>
            </a:r>
            <a:r>
              <a:rPr lang="en-US" dirty="0"/>
              <a:t>into 4 categories: </a:t>
            </a:r>
            <a:endParaRPr lang="en-US" dirty="0" smtClean="0"/>
          </a:p>
          <a:p>
            <a:pPr marL="285750" indent="-285750">
              <a:buFontTx/>
              <a:buChar char="-"/>
            </a:pPr>
            <a:r>
              <a:rPr lang="en-US" dirty="0" smtClean="0"/>
              <a:t>ESA </a:t>
            </a:r>
            <a:r>
              <a:rPr lang="en-US" dirty="0"/>
              <a:t>only, </a:t>
            </a:r>
            <a:endParaRPr lang="en-US" dirty="0" smtClean="0"/>
          </a:p>
          <a:p>
            <a:pPr marL="285750" indent="-285750">
              <a:buFontTx/>
              <a:buChar char="-"/>
            </a:pPr>
            <a:r>
              <a:rPr lang="en-US" dirty="0" smtClean="0"/>
              <a:t>CSF </a:t>
            </a:r>
            <a:r>
              <a:rPr lang="en-US" dirty="0"/>
              <a:t>only, </a:t>
            </a:r>
            <a:endParaRPr lang="en-US" dirty="0" smtClean="0"/>
          </a:p>
          <a:p>
            <a:pPr marL="285750" indent="-285750">
              <a:buFontTx/>
              <a:buChar char="-"/>
            </a:pPr>
            <a:r>
              <a:rPr lang="en-US" dirty="0" smtClean="0"/>
              <a:t>ESA </a:t>
            </a:r>
            <a:r>
              <a:rPr lang="en-US" dirty="0"/>
              <a:t>+ CSF, </a:t>
            </a:r>
            <a:endParaRPr lang="en-US" dirty="0" smtClean="0"/>
          </a:p>
          <a:p>
            <a:pPr marL="285750" indent="-285750">
              <a:buFontTx/>
              <a:buChar char="-"/>
            </a:pPr>
            <a:r>
              <a:rPr lang="en-US" dirty="0" smtClean="0"/>
              <a:t>neither </a:t>
            </a:r>
            <a:r>
              <a:rPr lang="en-US" dirty="0"/>
              <a:t>ESA nor CSF.</a:t>
            </a:r>
          </a:p>
          <a:p>
            <a:endParaRPr lang="en-US" dirty="0"/>
          </a:p>
        </p:txBody>
      </p:sp>
    </p:spTree>
    <p:extLst>
      <p:ext uri="{BB962C8B-B14F-4D97-AF65-F5344CB8AC3E}">
        <p14:creationId xmlns:p14="http://schemas.microsoft.com/office/powerpoint/2010/main" val="422323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t>R</a:t>
            </a:r>
            <a:r>
              <a:rPr lang="it-IT" sz="2000" dirty="0" smtClean="0"/>
              <a:t>iscul </a:t>
            </a:r>
            <a:r>
              <a:rPr lang="it-IT" sz="2000" dirty="0"/>
              <a:t>de recurenta trombotica sub tratamentul cu epoetine,</a:t>
            </a:r>
            <a:endParaRPr lang="en-US" sz="2000" dirty="0"/>
          </a:p>
          <a:p>
            <a:pPr marL="342900" lvl="0" indent="-342900">
              <a:buFont typeface="Wingdings" panose="05000000000000000000" pitchFamily="2" charset="2"/>
              <a:buChar char="Ø"/>
            </a:pPr>
            <a:r>
              <a:rPr lang="it-IT" sz="2000" dirty="0" smtClean="0"/>
              <a:t>Prezenta </a:t>
            </a:r>
            <a:r>
              <a:rPr lang="it-IT" sz="2000" dirty="0"/>
              <a:t>receptorilor de eritropoetina pe celulele canceroase,</a:t>
            </a:r>
            <a:endParaRPr lang="en-US" sz="2000" dirty="0"/>
          </a:p>
          <a:p>
            <a:pPr marL="342900" lvl="0" indent="-342900">
              <a:buFont typeface="Wingdings" panose="05000000000000000000" pitchFamily="2" charset="2"/>
              <a:buChar char="Ø"/>
            </a:pPr>
            <a:r>
              <a:rPr lang="it-IT" sz="2000" dirty="0" smtClean="0"/>
              <a:t>Riscul </a:t>
            </a:r>
            <a:r>
              <a:rPr lang="it-IT" sz="2000" dirty="0"/>
              <a:t>de progresie a bolii neoplazice in caz de administrare de epoetine,</a:t>
            </a:r>
            <a:endParaRPr lang="en-US" sz="2000" dirty="0"/>
          </a:p>
          <a:p>
            <a:pPr marL="342900" lvl="0" indent="-342900">
              <a:buFont typeface="Wingdings" panose="05000000000000000000" pitchFamily="2" charset="2"/>
              <a:buChar char="Ø"/>
            </a:pPr>
            <a:r>
              <a:rPr lang="it-IT" sz="2000" dirty="0" smtClean="0"/>
              <a:t>Gestionarea </a:t>
            </a:r>
            <a:r>
              <a:rPr lang="it-IT" sz="2000" dirty="0"/>
              <a:t>anemiei la un pacient oncologic care asociaza si patologie cardiaca </a:t>
            </a:r>
            <a:r>
              <a:rPr lang="it-IT" sz="2000" dirty="0" smtClean="0"/>
              <a:t>semnificativa </a:t>
            </a:r>
            <a:r>
              <a:rPr lang="it-IT" sz="2000" dirty="0"/>
              <a:t>(daca sunt </a:t>
            </a:r>
            <a:r>
              <a:rPr lang="it-IT" sz="2000" dirty="0" smtClean="0"/>
              <a:t>stabilite </a:t>
            </a:r>
            <a:r>
              <a:rPr lang="it-IT" sz="2000" dirty="0"/>
              <a:t>doze maxime/minime de epoetine care pot fi folosite la acesti pacienti</a:t>
            </a:r>
            <a:r>
              <a:rPr lang="it-IT" sz="2000" dirty="0" smtClean="0"/>
              <a:t>),</a:t>
            </a:r>
            <a:endParaRPr lang="en-US" sz="2000" dirty="0"/>
          </a:p>
          <a:p>
            <a:pPr marL="342900" lvl="0" indent="-342900">
              <a:buFont typeface="Wingdings" panose="05000000000000000000" pitchFamily="2" charset="2"/>
              <a:buChar char="Ø"/>
            </a:pPr>
            <a:r>
              <a:rPr lang="it-IT" sz="2000" dirty="0" smtClean="0"/>
              <a:t>Asocierea </a:t>
            </a:r>
            <a:r>
              <a:rPr lang="it-IT" sz="2000" dirty="0"/>
              <a:t>la tratamentul cu epoetine a unor doze reduse de factori de crestere granulocitari, care ar potenta efectul si raspunsul epoetinelor.</a:t>
            </a:r>
            <a:endParaRPr lang="en-US" sz="2000" dirty="0"/>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Rectangle 1"/>
          <p:cNvSpPr/>
          <p:nvPr/>
        </p:nvSpPr>
        <p:spPr>
          <a:xfrm>
            <a:off x="304800" y="895350"/>
            <a:ext cx="8534400" cy="3416320"/>
          </a:xfrm>
          <a:prstGeom prst="rect">
            <a:avLst/>
          </a:prstGeom>
        </p:spPr>
        <p:txBody>
          <a:bodyPr wrap="square">
            <a:spAutoFit/>
          </a:bodyPr>
          <a:lstStyle/>
          <a:p>
            <a:r>
              <a:rPr lang="en-US" dirty="0" smtClean="0"/>
              <a:t>RESULTS</a:t>
            </a:r>
            <a:endParaRPr lang="en-US" dirty="0"/>
          </a:p>
          <a:p>
            <a:r>
              <a:rPr lang="en-US" dirty="0" smtClean="0"/>
              <a:t>The </a:t>
            </a:r>
            <a:r>
              <a:rPr lang="en-US" dirty="0"/>
              <a:t>mean age at </a:t>
            </a:r>
            <a:r>
              <a:rPr lang="en-US" dirty="0" smtClean="0"/>
              <a:t>diagnosis was </a:t>
            </a:r>
            <a:r>
              <a:rPr lang="en-US" dirty="0"/>
              <a:t>75 </a:t>
            </a:r>
            <a:r>
              <a:rPr lang="en-US" dirty="0" smtClean="0"/>
              <a:t>years,  </a:t>
            </a:r>
            <a:r>
              <a:rPr lang="en-US" dirty="0"/>
              <a:t>and a majority of </a:t>
            </a:r>
            <a:r>
              <a:rPr lang="en-US" dirty="0" smtClean="0"/>
              <a:t>the study </a:t>
            </a:r>
            <a:r>
              <a:rPr lang="en-US" dirty="0"/>
              <a:t>population was white (92</a:t>
            </a:r>
            <a:r>
              <a:rPr lang="en-US" dirty="0" smtClean="0"/>
              <a:t>%).</a:t>
            </a:r>
          </a:p>
          <a:p>
            <a:endParaRPr lang="en-US" dirty="0"/>
          </a:p>
          <a:p>
            <a:r>
              <a:rPr lang="en-US" dirty="0"/>
              <a:t>Most women were diagnosed as having stage III (49</a:t>
            </a:r>
            <a:r>
              <a:rPr lang="en-US" dirty="0" smtClean="0"/>
              <a:t>%), serous </a:t>
            </a:r>
            <a:r>
              <a:rPr lang="en-US" dirty="0"/>
              <a:t>histology (56%), and poorly or undifferentiated </a:t>
            </a:r>
            <a:r>
              <a:rPr lang="en-US" dirty="0" smtClean="0"/>
              <a:t>grade (</a:t>
            </a:r>
            <a:r>
              <a:rPr lang="en-US" dirty="0"/>
              <a:t>52%) tumor. </a:t>
            </a:r>
            <a:endParaRPr lang="en-US" dirty="0" smtClean="0"/>
          </a:p>
          <a:p>
            <a:endParaRPr lang="en-US" dirty="0"/>
          </a:p>
          <a:p>
            <a:r>
              <a:rPr lang="en-US" dirty="0" smtClean="0"/>
              <a:t>Overall</a:t>
            </a:r>
            <a:r>
              <a:rPr lang="en-US" dirty="0"/>
              <a:t>, 67%(n = 3718) </a:t>
            </a:r>
            <a:r>
              <a:rPr lang="en-US" dirty="0" smtClean="0"/>
              <a:t>received HGF </a:t>
            </a:r>
            <a:r>
              <a:rPr lang="en-US" dirty="0"/>
              <a:t>supportive treatment, whereas </a:t>
            </a:r>
            <a:r>
              <a:rPr lang="en-US" dirty="0" smtClean="0"/>
              <a:t> 33</a:t>
            </a:r>
            <a:r>
              <a:rPr lang="en-US" dirty="0"/>
              <a:t>% (n = 1854) did </a:t>
            </a:r>
            <a:r>
              <a:rPr lang="en-US" dirty="0" smtClean="0"/>
              <a:t>not receive </a:t>
            </a:r>
            <a:r>
              <a:rPr lang="en-US" dirty="0"/>
              <a:t>any form of HGF. </a:t>
            </a:r>
            <a:endParaRPr lang="en-US" dirty="0" smtClean="0"/>
          </a:p>
          <a:p>
            <a:endParaRPr lang="en-US" dirty="0" smtClean="0"/>
          </a:p>
          <a:p>
            <a:r>
              <a:rPr lang="en-US" dirty="0" smtClean="0"/>
              <a:t>In </a:t>
            </a:r>
            <a:r>
              <a:rPr lang="en-US" dirty="0"/>
              <a:t>particular, 30% (n = 1662</a:t>
            </a:r>
            <a:r>
              <a:rPr lang="en-US" dirty="0" smtClean="0"/>
              <a:t>) received </a:t>
            </a:r>
            <a:r>
              <a:rPr lang="en-US" dirty="0"/>
              <a:t>ESA + CSF, 24%(n = 1313) received ESA only, </a:t>
            </a:r>
            <a:r>
              <a:rPr lang="en-US" dirty="0" smtClean="0"/>
              <a:t>and 13</a:t>
            </a:r>
            <a:r>
              <a:rPr lang="en-US" dirty="0"/>
              <a:t>% (n = 743) received CSF only.</a:t>
            </a:r>
          </a:p>
        </p:txBody>
      </p:sp>
    </p:spTree>
    <p:extLst>
      <p:ext uri="{BB962C8B-B14F-4D97-AF65-F5344CB8AC3E}">
        <p14:creationId xmlns:p14="http://schemas.microsoft.com/office/powerpoint/2010/main" val="3856775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885"/>
            <a:ext cx="8624331" cy="472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388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599"/>
            <a:ext cx="6172200" cy="479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96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2667000" y="2033885"/>
            <a:ext cx="3424784" cy="923330"/>
          </a:xfrm>
          <a:prstGeom prst="rect">
            <a:avLst/>
          </a:prstGeom>
          <a:noFill/>
        </p:spPr>
        <p:txBody>
          <a:bodyPr wrap="none" rtlCol="0">
            <a:spAutoFit/>
          </a:bodyPr>
          <a:lstStyle/>
          <a:p>
            <a:r>
              <a:rPr lang="en-US" sz="5400" b="1" i="1" dirty="0" smtClean="0">
                <a:solidFill>
                  <a:schemeClr val="tx2"/>
                </a:solidFill>
              </a:rPr>
              <a:t>CONCLUZII </a:t>
            </a:r>
            <a:endParaRPr lang="en-US" sz="5400" b="1" i="1" dirty="0">
              <a:solidFill>
                <a:schemeClr val="tx2"/>
              </a:solidFill>
            </a:endParaRPr>
          </a:p>
        </p:txBody>
      </p:sp>
    </p:spTree>
    <p:extLst>
      <p:ext uri="{BB962C8B-B14F-4D97-AF65-F5344CB8AC3E}">
        <p14:creationId xmlns:p14="http://schemas.microsoft.com/office/powerpoint/2010/main" val="1796082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b="1" dirty="0"/>
              <a:t>R</a:t>
            </a:r>
            <a:r>
              <a:rPr lang="it-IT" sz="2000" b="1" dirty="0" smtClean="0"/>
              <a:t>iscul </a:t>
            </a:r>
            <a:r>
              <a:rPr lang="it-IT" sz="2000" b="1" dirty="0"/>
              <a:t>de recurenta trombotica sub tratamentul cu epoetine,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Prezenta </a:t>
            </a:r>
            <a:r>
              <a:rPr lang="it-IT" sz="2000" dirty="0">
                <a:solidFill>
                  <a:schemeClr val="bg1">
                    <a:lumMod val="65000"/>
                  </a:schemeClr>
                </a:solidFill>
              </a:rPr>
              <a:t>receptorilor de eritropoetina pe celulele canceroase,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
            <a:ext cx="22129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0400" y="180975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8750"/>
            <a:ext cx="8915400" cy="1846659"/>
          </a:xfrm>
          <a:prstGeom prst="rect">
            <a:avLst/>
          </a:prstGeom>
          <a:noFill/>
        </p:spPr>
        <p:txBody>
          <a:bodyPr wrap="square" rtlCol="0">
            <a:spAutoFit/>
          </a:bodyPr>
          <a:lstStyle/>
          <a:p>
            <a:pPr marL="342900" lvl="0" indent="-342900">
              <a:buFont typeface="Wingdings" panose="05000000000000000000" pitchFamily="2" charset="2"/>
              <a:buChar char="Ø"/>
            </a:pPr>
            <a:r>
              <a:rPr lang="it-IT" sz="2000" b="1" dirty="0"/>
              <a:t>R</a:t>
            </a:r>
            <a:r>
              <a:rPr lang="it-IT" sz="2000" b="1" dirty="0" smtClean="0"/>
              <a:t>iscul </a:t>
            </a:r>
            <a:r>
              <a:rPr lang="it-IT" sz="2000" b="1" dirty="0"/>
              <a:t>de recurenta trombotica sub tratamentul cu epoetine,</a:t>
            </a:r>
            <a:endParaRPr lang="en-US" sz="2000" b="1" dirty="0"/>
          </a:p>
          <a:p>
            <a:pPr marL="800100" lvl="1" indent="-342900">
              <a:buFont typeface="Wingdings" panose="05000000000000000000" pitchFamily="2" charset="2"/>
              <a:buChar char="Ø"/>
            </a:pPr>
            <a:r>
              <a:rPr lang="en-US" sz="2000" dirty="0" err="1" smtClean="0"/>
              <a:t>Absenta</a:t>
            </a:r>
            <a:r>
              <a:rPr lang="en-US" sz="2000" dirty="0" smtClean="0"/>
              <a:t> </a:t>
            </a:r>
            <a:r>
              <a:rPr lang="en-US" sz="2000" dirty="0" err="1" smtClean="0"/>
              <a:t>informatiilor</a:t>
            </a:r>
            <a:r>
              <a:rPr lang="en-US" sz="2000" dirty="0" smtClean="0"/>
              <a:t> </a:t>
            </a:r>
            <a:r>
              <a:rPr lang="en-US" sz="2000" dirty="0" err="1" smtClean="0"/>
              <a:t>referitoare</a:t>
            </a:r>
            <a:r>
              <a:rPr lang="en-US" sz="2000" dirty="0" smtClean="0"/>
              <a:t> la </a:t>
            </a:r>
            <a:r>
              <a:rPr lang="en-US" sz="2000" dirty="0" err="1" smtClean="0"/>
              <a:t>riscul</a:t>
            </a:r>
            <a:r>
              <a:rPr lang="en-US" sz="2000" dirty="0" smtClean="0"/>
              <a:t> de </a:t>
            </a:r>
            <a:r>
              <a:rPr lang="en-US" sz="2000" dirty="0" err="1" smtClean="0"/>
              <a:t>recurenta</a:t>
            </a:r>
            <a:r>
              <a:rPr lang="en-US" sz="2000" dirty="0" smtClean="0"/>
              <a:t> </a:t>
            </a:r>
            <a:r>
              <a:rPr lang="en-US" sz="2000" dirty="0" err="1" smtClean="0"/>
              <a:t>trombotica</a:t>
            </a:r>
            <a:r>
              <a:rPr lang="en-US" sz="2000" dirty="0" smtClean="0"/>
              <a:t> sub </a:t>
            </a:r>
            <a:r>
              <a:rPr lang="en-US" sz="2000" dirty="0" err="1" smtClean="0"/>
              <a:t>tratamentul</a:t>
            </a:r>
            <a:r>
              <a:rPr lang="en-US" sz="2000" dirty="0" smtClean="0"/>
              <a:t> cu </a:t>
            </a:r>
            <a:r>
              <a:rPr lang="en-US" sz="2000" dirty="0" err="1" smtClean="0"/>
              <a:t>epoetine</a:t>
            </a:r>
            <a:r>
              <a:rPr lang="en-US" sz="2000" dirty="0" smtClean="0"/>
              <a:t>.</a:t>
            </a:r>
            <a:endParaRPr lang="en-US" sz="2000" dirty="0"/>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3074" name="Picture 2" descr="C:\Users\lazarmi5\AppData\Local\Microsoft\Windows\Temporary Internet Files\Content.Outlook\RIXZASIX\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607" y="241935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26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Prezenta </a:t>
            </a:r>
            <a:r>
              <a:rPr lang="it-IT" sz="2000" b="1" dirty="0"/>
              <a:t>receptorilor de eritropoetina pe celulele canceroase,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
            <a:ext cx="22129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010400" y="180975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230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39" y="1047750"/>
            <a:ext cx="8915400" cy="2369880"/>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Prezenta </a:t>
            </a:r>
            <a:r>
              <a:rPr lang="it-IT" sz="2000" b="1" dirty="0"/>
              <a:t>receptorilor de eritropoetina pe celulele canceroase,</a:t>
            </a:r>
            <a:endParaRPr lang="en-US" sz="2000" b="1" dirty="0"/>
          </a:p>
          <a:p>
            <a:pPr marL="742950" lvl="1" indent="-285750">
              <a:buFontTx/>
              <a:buChar char="-"/>
            </a:pPr>
            <a:r>
              <a:rPr lang="en-US" dirty="0" err="1" smtClean="0"/>
              <a:t>Existenta</a:t>
            </a:r>
            <a:r>
              <a:rPr lang="en-US" dirty="0" smtClean="0"/>
              <a:t> </a:t>
            </a:r>
            <a:r>
              <a:rPr lang="en-US" dirty="0" err="1" smtClean="0"/>
              <a:t>receptorilor</a:t>
            </a:r>
            <a:r>
              <a:rPr lang="en-US" dirty="0" smtClean="0"/>
              <a:t> de </a:t>
            </a:r>
            <a:r>
              <a:rPr lang="en-US" dirty="0" err="1" smtClean="0"/>
              <a:t>eritropetina</a:t>
            </a:r>
            <a:r>
              <a:rPr lang="en-US" dirty="0" smtClean="0"/>
              <a:t> </a:t>
            </a:r>
            <a:r>
              <a:rPr lang="en-US" dirty="0" err="1" smtClean="0"/>
              <a:t>pe</a:t>
            </a:r>
            <a:r>
              <a:rPr lang="en-US" dirty="0" smtClean="0"/>
              <a:t> </a:t>
            </a:r>
            <a:r>
              <a:rPr lang="en-US" dirty="0" err="1" smtClean="0"/>
              <a:t>celulele</a:t>
            </a:r>
            <a:r>
              <a:rPr lang="en-US" dirty="0" smtClean="0"/>
              <a:t> </a:t>
            </a:r>
            <a:r>
              <a:rPr lang="en-US" dirty="0" err="1" smtClean="0"/>
              <a:t>tumorale</a:t>
            </a:r>
            <a:r>
              <a:rPr lang="en-US" dirty="0" smtClean="0"/>
              <a:t>.</a:t>
            </a:r>
          </a:p>
          <a:p>
            <a:pPr marL="742950" lvl="1" indent="-285750">
              <a:buFontTx/>
              <a:buChar char="-"/>
            </a:pPr>
            <a:r>
              <a:rPr lang="en-US" dirty="0" err="1" smtClean="0"/>
              <a:t>Cercetarile</a:t>
            </a:r>
            <a:r>
              <a:rPr lang="en-US" dirty="0" smtClean="0"/>
              <a:t> </a:t>
            </a:r>
            <a:r>
              <a:rPr lang="en-US" dirty="0" err="1" smtClean="0"/>
              <a:t>referitoare</a:t>
            </a:r>
            <a:r>
              <a:rPr lang="en-US" dirty="0" smtClean="0"/>
              <a:t> la </a:t>
            </a:r>
            <a:r>
              <a:rPr lang="en-US" dirty="0" err="1" smtClean="0"/>
              <a:t>receptorii</a:t>
            </a:r>
            <a:r>
              <a:rPr lang="en-US" dirty="0" smtClean="0"/>
              <a:t> de </a:t>
            </a:r>
            <a:r>
              <a:rPr lang="en-US" dirty="0" err="1" smtClean="0"/>
              <a:t>eritropoetina</a:t>
            </a:r>
            <a:r>
              <a:rPr lang="en-US" dirty="0" smtClean="0"/>
              <a:t> – </a:t>
            </a:r>
            <a:r>
              <a:rPr lang="en-US" dirty="0" smtClean="0"/>
              <a:t>ongoing.</a:t>
            </a:r>
          </a:p>
          <a:p>
            <a:pPr marL="742950" lvl="1" indent="-285750">
              <a:buFontTx/>
              <a:buChar char="-"/>
            </a:pPr>
            <a:r>
              <a:rPr lang="en-US" dirty="0" err="1" smtClean="0"/>
              <a:t>Descoperirea</a:t>
            </a:r>
            <a:r>
              <a:rPr lang="en-US" dirty="0" smtClean="0"/>
              <a:t>/</a:t>
            </a:r>
            <a:r>
              <a:rPr lang="en-US" dirty="0" err="1" smtClean="0"/>
              <a:t>cunoasterea</a:t>
            </a:r>
            <a:r>
              <a:rPr lang="en-US" dirty="0" smtClean="0"/>
              <a:t>/</a:t>
            </a:r>
            <a:r>
              <a:rPr lang="en-US" dirty="0" err="1" smtClean="0"/>
              <a:t>intelegerea</a:t>
            </a:r>
            <a:r>
              <a:rPr lang="en-US" dirty="0" smtClean="0"/>
              <a:t> </a:t>
            </a:r>
            <a:r>
              <a:rPr lang="en-US" dirty="0" err="1" smtClean="0"/>
              <a:t>lor</a:t>
            </a:r>
            <a:r>
              <a:rPr lang="en-US" dirty="0" smtClean="0"/>
              <a:t> – </a:t>
            </a:r>
            <a:r>
              <a:rPr lang="en-US" dirty="0" err="1" smtClean="0"/>
              <a:t>beneficii</a:t>
            </a:r>
            <a:r>
              <a:rPr lang="en-US" dirty="0" smtClean="0"/>
              <a:t> </a:t>
            </a:r>
            <a:r>
              <a:rPr lang="en-US" dirty="0" err="1" smtClean="0"/>
              <a:t>ulterioare</a:t>
            </a:r>
            <a:r>
              <a:rPr lang="en-US" dirty="0"/>
              <a:t>.</a:t>
            </a:r>
            <a:endParaRPr lang="en-US" dirty="0" smtClean="0"/>
          </a:p>
          <a:p>
            <a:pPr marL="742950" lvl="1"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 name="Picture 3" descr="C:\Users\lazarmi5\AppData\Local\Microsoft\Windows\Temporary Internet Files\Content.Outlook\RIXZASIX\fimmu-05-00563-g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47950"/>
            <a:ext cx="3211280" cy="223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59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75000"/>
                  </a:schemeClr>
                </a:solidFill>
              </a:rPr>
              <a:t>Prezenta </a:t>
            </a:r>
            <a:r>
              <a:rPr lang="it-IT" sz="2000" dirty="0">
                <a:solidFill>
                  <a:schemeClr val="bg1">
                    <a:lumMod val="75000"/>
                  </a:schemeClr>
                </a:solidFill>
              </a:rPr>
              <a:t>receptorilor de eritropoetina pe celulele canceroase,</a:t>
            </a:r>
            <a:endParaRPr lang="en-US" sz="2000" dirty="0">
              <a:solidFill>
                <a:schemeClr val="bg1">
                  <a:lumMod val="75000"/>
                </a:schemeClr>
              </a:solidFill>
            </a:endParaRPr>
          </a:p>
          <a:p>
            <a:pPr marL="342900" lvl="0" indent="-342900">
              <a:buFont typeface="Wingdings" panose="05000000000000000000" pitchFamily="2" charset="2"/>
              <a:buChar char="Ø"/>
            </a:pPr>
            <a:r>
              <a:rPr lang="it-IT" sz="2000" b="1" dirty="0" smtClean="0"/>
              <a:t>Riscul </a:t>
            </a:r>
            <a:r>
              <a:rPr lang="it-IT" sz="2000" b="1" dirty="0"/>
              <a:t>de progresie a bolii neoplazice in caz de administrare de epoetine,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
            <a:ext cx="22129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010400" y="180975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311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971550"/>
            <a:ext cx="8915400" cy="1354217"/>
          </a:xfrm>
          <a:prstGeom prst="rect">
            <a:avLst/>
          </a:prstGeom>
          <a:noFill/>
        </p:spPr>
        <p:txBody>
          <a:bodyPr wrap="square" rtlCol="0">
            <a:spAutoFit/>
          </a:bodyPr>
          <a:lstStyle/>
          <a:p>
            <a:pPr marL="342900" lvl="0" indent="-342900">
              <a:buFont typeface="Wingdings" panose="05000000000000000000" pitchFamily="2" charset="2"/>
              <a:buChar char="Ø"/>
            </a:pPr>
            <a:r>
              <a:rPr lang="it-IT" sz="1200" dirty="0">
                <a:solidFill>
                  <a:schemeClr val="bg1">
                    <a:lumMod val="65000"/>
                  </a:schemeClr>
                </a:solidFill>
              </a:rPr>
              <a:t>R</a:t>
            </a:r>
            <a:r>
              <a:rPr lang="it-IT" sz="1200" dirty="0" smtClean="0">
                <a:solidFill>
                  <a:schemeClr val="bg1">
                    <a:lumMod val="65000"/>
                  </a:schemeClr>
                </a:solidFill>
              </a:rPr>
              <a:t>iscul </a:t>
            </a:r>
            <a:r>
              <a:rPr lang="it-IT" sz="1200" dirty="0">
                <a:solidFill>
                  <a:schemeClr val="bg1">
                    <a:lumMod val="65000"/>
                  </a:schemeClr>
                </a:solidFill>
              </a:rPr>
              <a:t>de recurenta trombotica sub tratamentul cu epoetine,</a:t>
            </a:r>
            <a:endParaRPr lang="en-US" sz="1200" dirty="0">
              <a:solidFill>
                <a:schemeClr val="bg1">
                  <a:lumMod val="65000"/>
                </a:schemeClr>
              </a:solidFill>
            </a:endParaRPr>
          </a:p>
          <a:p>
            <a:pPr marL="342900" lvl="0" indent="-342900">
              <a:buFont typeface="Wingdings" panose="05000000000000000000" pitchFamily="2" charset="2"/>
              <a:buChar char="Ø"/>
            </a:pPr>
            <a:r>
              <a:rPr lang="it-IT" sz="1200" dirty="0" smtClean="0">
                <a:solidFill>
                  <a:schemeClr val="bg1">
                    <a:lumMod val="75000"/>
                  </a:schemeClr>
                </a:solidFill>
              </a:rPr>
              <a:t>Prezenta </a:t>
            </a:r>
            <a:r>
              <a:rPr lang="it-IT" sz="1200" dirty="0">
                <a:solidFill>
                  <a:schemeClr val="bg1">
                    <a:lumMod val="75000"/>
                  </a:schemeClr>
                </a:solidFill>
              </a:rPr>
              <a:t>receptorilor de eritropoetina pe celulele canceroase,</a:t>
            </a:r>
            <a:endParaRPr lang="en-US" sz="1200" dirty="0">
              <a:solidFill>
                <a:schemeClr val="bg1">
                  <a:lumMod val="75000"/>
                </a:schemeClr>
              </a:solidFill>
            </a:endParaRPr>
          </a:p>
          <a:p>
            <a:pPr marL="342900" lvl="0" indent="-342900">
              <a:buFont typeface="Wingdings" panose="05000000000000000000" pitchFamily="2" charset="2"/>
              <a:buChar char="Ø"/>
            </a:pPr>
            <a:r>
              <a:rPr lang="it-IT" sz="2000" b="1" dirty="0" smtClean="0"/>
              <a:t>Riscul </a:t>
            </a:r>
            <a:r>
              <a:rPr lang="it-IT" sz="2000" b="1" dirty="0"/>
              <a:t>de progresie a bolii neoplazice in caz de administrare de epoetine</a:t>
            </a:r>
            <a:r>
              <a:rPr lang="it-IT" sz="2000" b="1" dirty="0" smtClean="0"/>
              <a:t>,</a:t>
            </a:r>
          </a:p>
          <a:p>
            <a:pPr marL="800100" lvl="1" indent="-342900">
              <a:buFont typeface="Wingdings" panose="05000000000000000000" pitchFamily="2" charset="2"/>
              <a:buChar char="Ø"/>
            </a:pPr>
            <a:r>
              <a:rPr lang="en-US" sz="2000" dirty="0" smtClean="0"/>
              <a:t>?</a:t>
            </a:r>
            <a:endParaRPr lang="en-US" sz="20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4098" name="Picture 2" descr="C:\Users\lazarmi5\AppData\Local\Microsoft\Windows\Temporary Internet Files\Content.Outlook\RIXZASIX\guis_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14550"/>
            <a:ext cx="4829503" cy="281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06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b="1" dirty="0"/>
              <a:t>R</a:t>
            </a:r>
            <a:r>
              <a:rPr lang="it-IT" sz="2000" b="1" dirty="0" smtClean="0"/>
              <a:t>iscul </a:t>
            </a:r>
            <a:r>
              <a:rPr lang="it-IT" sz="2000" b="1" dirty="0"/>
              <a:t>de recurenta trombotica sub tratamentul cu epoetine,</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Prezenta </a:t>
            </a:r>
            <a:r>
              <a:rPr lang="it-IT" sz="2000" dirty="0">
                <a:solidFill>
                  <a:schemeClr val="bg1">
                    <a:lumMod val="65000"/>
                  </a:schemeClr>
                </a:solidFill>
              </a:rPr>
              <a:t>receptorilor de eritropoetina pe celulele canceroase,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descr="C:\Users\lazarmi5\AppData\Local\Microsoft\Windows\Temporary Internet Files\Content.Outlook\RIXZASIX\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179"/>
            <a:ext cx="3586239" cy="16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8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Prezenta </a:t>
            </a:r>
            <a:r>
              <a:rPr lang="it-IT" sz="2000" dirty="0">
                <a:solidFill>
                  <a:schemeClr val="bg1">
                    <a:lumMod val="65000"/>
                  </a:schemeClr>
                </a:solidFill>
              </a:rPr>
              <a:t>receptorilor de eritropoetina pe celulele canceroase,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Gestionarea </a:t>
            </a:r>
            <a:r>
              <a:rPr lang="it-IT" sz="2000" b="1" dirty="0"/>
              <a:t>anemiei la un pacient oncologic care asociaza si patologie cardiaca </a:t>
            </a:r>
            <a:r>
              <a:rPr lang="it-IT" sz="2000" b="1" dirty="0" smtClean="0"/>
              <a:t>semnificativa </a:t>
            </a:r>
            <a:r>
              <a:rPr lang="it-IT" sz="2000" b="1" dirty="0"/>
              <a:t>(daca sunt </a:t>
            </a:r>
            <a:r>
              <a:rPr lang="it-IT" sz="2000" b="1" dirty="0" smtClean="0"/>
              <a:t>stabilite </a:t>
            </a:r>
            <a:r>
              <a:rPr lang="it-IT" sz="2000" b="1" dirty="0"/>
              <a:t>doze maxime/minime de epoetine care pot fi folosite la acesti pacienti</a:t>
            </a:r>
            <a:r>
              <a:rPr lang="it-IT" sz="2000" b="1" dirty="0" smtClean="0"/>
              <a:t>),</a:t>
            </a:r>
            <a:endParaRPr lang="en-US" sz="2000" b="1" dirty="0"/>
          </a:p>
          <a:p>
            <a:pPr marL="342900" lvl="0" indent="-342900">
              <a:buFont typeface="Wingdings" panose="05000000000000000000" pitchFamily="2" charset="2"/>
              <a:buChar char="Ø"/>
            </a:pPr>
            <a:r>
              <a:rPr lang="it-IT" sz="2000" dirty="0" smtClean="0">
                <a:solidFill>
                  <a:schemeClr val="bg1">
                    <a:lumMod val="65000"/>
                  </a:schemeClr>
                </a:solidFill>
              </a:rPr>
              <a:t>Asocierea </a:t>
            </a:r>
            <a:r>
              <a:rPr lang="it-IT" sz="2000" dirty="0">
                <a:solidFill>
                  <a:schemeClr val="bg1">
                    <a:lumMod val="65000"/>
                  </a:schemeClr>
                </a:solidFill>
              </a:rPr>
              <a:t>la tratamentul cu epoetine a unor doze reduse de factori de crestere granulocitari, care ar potenta efectul si raspunsul epoetinelor.</a:t>
            </a:r>
            <a:endParaRPr lang="en-US" sz="2000" dirty="0">
              <a:solidFill>
                <a:schemeClr val="bg1">
                  <a:lumMod val="65000"/>
                </a:schemeClr>
              </a:solidFill>
            </a:endParaRPr>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
            <a:ext cx="22129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010400" y="180975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1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23950"/>
            <a:ext cx="5280691" cy="4247317"/>
          </a:xfrm>
          <a:prstGeom prst="rect">
            <a:avLst/>
          </a:prstGeom>
          <a:noFill/>
        </p:spPr>
        <p:txBody>
          <a:bodyPr wrap="square" rtlCol="0">
            <a:spAutoFit/>
          </a:bodyPr>
          <a:lstStyle/>
          <a:p>
            <a:pPr marL="342900" lvl="0" indent="-342900">
              <a:buFont typeface="Wingdings" panose="05000000000000000000" pitchFamily="2" charset="2"/>
              <a:buChar char="Ø"/>
            </a:pPr>
            <a:r>
              <a:rPr lang="it-IT" sz="1200" dirty="0">
                <a:solidFill>
                  <a:schemeClr val="bg1">
                    <a:lumMod val="65000"/>
                  </a:schemeClr>
                </a:solidFill>
              </a:rPr>
              <a:t>R</a:t>
            </a:r>
            <a:r>
              <a:rPr lang="it-IT" sz="1200" dirty="0" smtClean="0">
                <a:solidFill>
                  <a:schemeClr val="bg1">
                    <a:lumMod val="65000"/>
                  </a:schemeClr>
                </a:solidFill>
              </a:rPr>
              <a:t>iscul </a:t>
            </a:r>
            <a:r>
              <a:rPr lang="it-IT" sz="1200" dirty="0">
                <a:solidFill>
                  <a:schemeClr val="bg1">
                    <a:lumMod val="65000"/>
                  </a:schemeClr>
                </a:solidFill>
              </a:rPr>
              <a:t>de recurenta trombotica sub tratamentul cu epoetine,</a:t>
            </a:r>
            <a:endParaRPr lang="en-US" sz="1200" dirty="0">
              <a:solidFill>
                <a:schemeClr val="bg1">
                  <a:lumMod val="65000"/>
                </a:schemeClr>
              </a:solidFill>
            </a:endParaRPr>
          </a:p>
          <a:p>
            <a:pPr marL="342900" lvl="0" indent="-342900">
              <a:buFont typeface="Wingdings" panose="05000000000000000000" pitchFamily="2" charset="2"/>
              <a:buChar char="Ø"/>
            </a:pPr>
            <a:r>
              <a:rPr lang="it-IT" sz="1200" dirty="0" smtClean="0">
                <a:solidFill>
                  <a:schemeClr val="bg1">
                    <a:lumMod val="65000"/>
                  </a:schemeClr>
                </a:solidFill>
              </a:rPr>
              <a:t>Prezenta </a:t>
            </a:r>
            <a:r>
              <a:rPr lang="it-IT" sz="1200" dirty="0">
                <a:solidFill>
                  <a:schemeClr val="bg1">
                    <a:lumMod val="65000"/>
                  </a:schemeClr>
                </a:solidFill>
              </a:rPr>
              <a:t>receptorilor de eritropoetina pe celulele canceroase,</a:t>
            </a:r>
            <a:endParaRPr lang="en-US" sz="1200" dirty="0">
              <a:solidFill>
                <a:schemeClr val="bg1">
                  <a:lumMod val="65000"/>
                </a:schemeClr>
              </a:solidFill>
            </a:endParaRPr>
          </a:p>
          <a:p>
            <a:pPr marL="342900" lvl="0" indent="-342900">
              <a:buFont typeface="Wingdings" panose="05000000000000000000" pitchFamily="2" charset="2"/>
              <a:buChar char="Ø"/>
            </a:pPr>
            <a:r>
              <a:rPr lang="it-IT" sz="1200" dirty="0" smtClean="0">
                <a:solidFill>
                  <a:schemeClr val="bg1">
                    <a:lumMod val="65000"/>
                  </a:schemeClr>
                </a:solidFill>
              </a:rPr>
              <a:t>Riscul </a:t>
            </a:r>
            <a:r>
              <a:rPr lang="it-IT" sz="1200" dirty="0">
                <a:solidFill>
                  <a:schemeClr val="bg1">
                    <a:lumMod val="65000"/>
                  </a:schemeClr>
                </a:solidFill>
              </a:rPr>
              <a:t>de progresie a bolii neoplazice in caz de administrare de epoetine,</a:t>
            </a:r>
            <a:endParaRPr lang="en-US" sz="1200" dirty="0">
              <a:solidFill>
                <a:schemeClr val="bg1">
                  <a:lumMod val="65000"/>
                </a:schemeClr>
              </a:solidFill>
            </a:endParaRPr>
          </a:p>
          <a:p>
            <a:pPr marL="342900" lvl="0" indent="-342900">
              <a:buFont typeface="Wingdings" panose="05000000000000000000" pitchFamily="2" charset="2"/>
              <a:buChar char="Ø"/>
            </a:pPr>
            <a:r>
              <a:rPr lang="it-IT" sz="2000" b="1" dirty="0" smtClean="0"/>
              <a:t>Gestionarea </a:t>
            </a:r>
            <a:r>
              <a:rPr lang="it-IT" sz="2000" b="1" dirty="0"/>
              <a:t>anemiei la un pacient oncologic care asociaza si patologie cardiaca </a:t>
            </a:r>
            <a:r>
              <a:rPr lang="it-IT" sz="2000" b="1" dirty="0" smtClean="0"/>
              <a:t>semnificativa </a:t>
            </a:r>
            <a:r>
              <a:rPr lang="it-IT" sz="2000" b="1" dirty="0"/>
              <a:t>(daca sunt </a:t>
            </a:r>
            <a:r>
              <a:rPr lang="it-IT" sz="2000" b="1" dirty="0" smtClean="0"/>
              <a:t>stabilite </a:t>
            </a:r>
            <a:r>
              <a:rPr lang="it-IT" sz="2000" b="1" dirty="0"/>
              <a:t>doze maxime/minime de epoetine care pot fi folosite la acesti pacienti</a:t>
            </a:r>
            <a:r>
              <a:rPr lang="it-IT" sz="2000" b="1" dirty="0" smtClean="0"/>
              <a:t>),</a:t>
            </a:r>
          </a:p>
          <a:p>
            <a:pPr marL="800100" lvl="1" indent="-342900">
              <a:buFont typeface="Wingdings" panose="05000000000000000000" pitchFamily="2" charset="2"/>
              <a:buChar char="Ø"/>
            </a:pPr>
            <a:r>
              <a:rPr lang="it-IT" sz="2000" dirty="0" smtClean="0"/>
              <a:t>CI – HTA necontrolata</a:t>
            </a:r>
          </a:p>
          <a:p>
            <a:pPr marL="800100" lvl="1" indent="-342900">
              <a:buFont typeface="Wingdings" panose="05000000000000000000" pitchFamily="2" charset="2"/>
              <a:buChar char="Ø"/>
            </a:pPr>
            <a:r>
              <a:rPr lang="it-IT" sz="2000" dirty="0" smtClean="0"/>
              <a:t>nu exista alte limitari</a:t>
            </a:r>
          </a:p>
          <a:p>
            <a:pPr marL="800100" lvl="1" indent="-342900">
              <a:buFont typeface="Wingdings" panose="05000000000000000000" pitchFamily="2" charset="2"/>
              <a:buChar char="Ø"/>
            </a:pPr>
            <a:r>
              <a:rPr lang="it-IT" sz="2000" dirty="0"/>
              <a:t>s</a:t>
            </a:r>
            <a:r>
              <a:rPr lang="it-IT" sz="2000" dirty="0" smtClean="0"/>
              <a:t>tudii </a:t>
            </a:r>
            <a:r>
              <a:rPr lang="it-IT" sz="2000" dirty="0" smtClean="0"/>
              <a:t>recente </a:t>
            </a:r>
            <a:r>
              <a:rPr lang="it-IT" sz="2000" i="1" dirty="0" smtClean="0"/>
              <a:t>in vitro </a:t>
            </a:r>
            <a:r>
              <a:rPr lang="it-IT" sz="2000" dirty="0" smtClean="0"/>
              <a:t>prezinta beneficiul ESAs in IMA</a:t>
            </a:r>
            <a:endParaRPr lang="en-US" sz="2000" dirty="0"/>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5122" name="Picture 2" descr="C:\Users\lazarmi5\AppData\Local\Microsoft\Windows\Temporary Internet Files\Content.Outlook\RIXZASIX\THI_heartifacts_breastcancer_web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691" y="285748"/>
            <a:ext cx="3710908"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777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60" y="1962150"/>
            <a:ext cx="8915400" cy="3385542"/>
          </a:xfrm>
          <a:prstGeom prst="rect">
            <a:avLst/>
          </a:prstGeom>
          <a:noFill/>
        </p:spPr>
        <p:txBody>
          <a:bodyPr wrap="square" rtlCol="0">
            <a:spAutoFit/>
          </a:bodyPr>
          <a:lstStyle/>
          <a:p>
            <a:pPr marL="342900" lvl="0" indent="-342900">
              <a:buFont typeface="Wingdings" panose="05000000000000000000" pitchFamily="2" charset="2"/>
              <a:buChar char="Ø"/>
            </a:pPr>
            <a:r>
              <a:rPr lang="it-IT" sz="2000" dirty="0">
                <a:solidFill>
                  <a:schemeClr val="bg1">
                    <a:lumMod val="65000"/>
                  </a:schemeClr>
                </a:solidFill>
              </a:rPr>
              <a:t>R</a:t>
            </a:r>
            <a:r>
              <a:rPr lang="it-IT" sz="2000" dirty="0" smtClean="0">
                <a:solidFill>
                  <a:schemeClr val="bg1">
                    <a:lumMod val="65000"/>
                  </a:schemeClr>
                </a:solidFill>
              </a:rPr>
              <a:t>iscul </a:t>
            </a:r>
            <a:r>
              <a:rPr lang="it-IT" sz="2000" dirty="0">
                <a:solidFill>
                  <a:schemeClr val="bg1">
                    <a:lumMod val="65000"/>
                  </a:schemeClr>
                </a:solidFill>
              </a:rPr>
              <a:t>de recurenta trombotica sub tratamentul cu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75000"/>
                  </a:schemeClr>
                </a:solidFill>
              </a:rPr>
              <a:t>Prezenta </a:t>
            </a:r>
            <a:r>
              <a:rPr lang="it-IT" sz="2000" dirty="0">
                <a:solidFill>
                  <a:schemeClr val="bg1">
                    <a:lumMod val="75000"/>
                  </a:schemeClr>
                </a:solidFill>
              </a:rPr>
              <a:t>receptorilor de eritropoetina pe celulele canceroase,</a:t>
            </a:r>
            <a:endParaRPr lang="en-US" sz="2000" dirty="0">
              <a:solidFill>
                <a:schemeClr val="bg1">
                  <a:lumMod val="7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Riscul </a:t>
            </a:r>
            <a:r>
              <a:rPr lang="it-IT" sz="2000" dirty="0">
                <a:solidFill>
                  <a:schemeClr val="bg1">
                    <a:lumMod val="65000"/>
                  </a:schemeClr>
                </a:solidFill>
              </a:rPr>
              <a:t>de progresie a bolii neoplazice in caz de administrare de epoetine,</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dirty="0" smtClean="0">
                <a:solidFill>
                  <a:schemeClr val="bg1">
                    <a:lumMod val="65000"/>
                  </a:schemeClr>
                </a:solidFill>
              </a:rPr>
              <a:t>Gestionarea </a:t>
            </a:r>
            <a:r>
              <a:rPr lang="it-IT" sz="2000" dirty="0">
                <a:solidFill>
                  <a:schemeClr val="bg1">
                    <a:lumMod val="65000"/>
                  </a:schemeClr>
                </a:solidFill>
              </a:rPr>
              <a:t>anemiei la un pacient oncologic care asociaza si patologie cardiaca </a:t>
            </a:r>
            <a:r>
              <a:rPr lang="it-IT" sz="2000" dirty="0" smtClean="0">
                <a:solidFill>
                  <a:schemeClr val="bg1">
                    <a:lumMod val="65000"/>
                  </a:schemeClr>
                </a:solidFill>
              </a:rPr>
              <a:t>semnificativa </a:t>
            </a:r>
            <a:r>
              <a:rPr lang="it-IT" sz="2000" dirty="0">
                <a:solidFill>
                  <a:schemeClr val="bg1">
                    <a:lumMod val="65000"/>
                  </a:schemeClr>
                </a:solidFill>
              </a:rPr>
              <a:t>(daca sunt </a:t>
            </a:r>
            <a:r>
              <a:rPr lang="it-IT" sz="2000" dirty="0" smtClean="0">
                <a:solidFill>
                  <a:schemeClr val="bg1">
                    <a:lumMod val="65000"/>
                  </a:schemeClr>
                </a:solidFill>
              </a:rPr>
              <a:t>stabilite </a:t>
            </a:r>
            <a:r>
              <a:rPr lang="it-IT" sz="2000" dirty="0">
                <a:solidFill>
                  <a:schemeClr val="bg1">
                    <a:lumMod val="65000"/>
                  </a:schemeClr>
                </a:solidFill>
              </a:rPr>
              <a:t>doze maxime/minime de epoetine care pot fi folosite la acesti pacienti</a:t>
            </a:r>
            <a:r>
              <a:rPr lang="it-IT" sz="2000" dirty="0" smtClean="0">
                <a:solidFill>
                  <a:schemeClr val="bg1">
                    <a:lumMod val="65000"/>
                  </a:schemeClr>
                </a:solidFill>
              </a:rPr>
              <a:t>),</a:t>
            </a:r>
            <a:endParaRPr lang="en-US" sz="2000" dirty="0">
              <a:solidFill>
                <a:schemeClr val="bg1">
                  <a:lumMod val="65000"/>
                </a:schemeClr>
              </a:solidFill>
            </a:endParaRPr>
          </a:p>
          <a:p>
            <a:pPr marL="342900" lvl="0" indent="-342900">
              <a:buFont typeface="Wingdings" panose="05000000000000000000" pitchFamily="2" charset="2"/>
              <a:buChar char="Ø"/>
            </a:pPr>
            <a:r>
              <a:rPr lang="it-IT" sz="2000" b="1" dirty="0" smtClean="0"/>
              <a:t>Asocierea </a:t>
            </a:r>
            <a:r>
              <a:rPr lang="it-IT" sz="2000" b="1" dirty="0"/>
              <a:t>la tratamentul cu epoetine a unor doze reduse de factori de crestere granulocitari, care ar potenta efectul si raspunsul epoetinelor.</a:t>
            </a:r>
            <a:endParaRPr lang="en-US" sz="2000" b="1" dirty="0"/>
          </a:p>
          <a:p>
            <a:pPr marL="285750" indent="-285750">
              <a:buFontTx/>
              <a:buChar char="-"/>
            </a:pPr>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
            <a:ext cx="22129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010400" y="1809750"/>
            <a:ext cx="1143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604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326" y="895350"/>
            <a:ext cx="8915400" cy="2677656"/>
          </a:xfrm>
          <a:prstGeom prst="rect">
            <a:avLst/>
          </a:prstGeom>
          <a:noFill/>
        </p:spPr>
        <p:txBody>
          <a:bodyPr wrap="square" rtlCol="0">
            <a:spAutoFit/>
          </a:bodyPr>
          <a:lstStyle/>
          <a:p>
            <a:pPr marL="342900" lvl="0" indent="-342900">
              <a:buFont typeface="Wingdings" panose="05000000000000000000" pitchFamily="2" charset="2"/>
              <a:buChar char="Ø"/>
            </a:pPr>
            <a:r>
              <a:rPr lang="it-IT" sz="1400" dirty="0">
                <a:solidFill>
                  <a:schemeClr val="bg1">
                    <a:lumMod val="65000"/>
                  </a:schemeClr>
                </a:solidFill>
              </a:rPr>
              <a:t>R</a:t>
            </a:r>
            <a:r>
              <a:rPr lang="it-IT" sz="1400" dirty="0" smtClean="0">
                <a:solidFill>
                  <a:schemeClr val="bg1">
                    <a:lumMod val="65000"/>
                  </a:schemeClr>
                </a:solidFill>
              </a:rPr>
              <a:t>iscul </a:t>
            </a:r>
            <a:r>
              <a:rPr lang="it-IT" sz="1400" dirty="0">
                <a:solidFill>
                  <a:schemeClr val="bg1">
                    <a:lumMod val="65000"/>
                  </a:schemeClr>
                </a:solidFill>
              </a:rPr>
              <a:t>de recurenta trombotica sub tratamentul cu epoetine,</a:t>
            </a:r>
            <a:endParaRPr lang="en-US" sz="1400" dirty="0">
              <a:solidFill>
                <a:schemeClr val="bg1">
                  <a:lumMod val="65000"/>
                </a:schemeClr>
              </a:solidFill>
            </a:endParaRPr>
          </a:p>
          <a:p>
            <a:pPr marL="342900" lvl="0" indent="-342900">
              <a:buFont typeface="Wingdings" panose="05000000000000000000" pitchFamily="2" charset="2"/>
              <a:buChar char="Ø"/>
            </a:pPr>
            <a:r>
              <a:rPr lang="it-IT" sz="1400" dirty="0" smtClean="0">
                <a:solidFill>
                  <a:schemeClr val="bg1">
                    <a:lumMod val="75000"/>
                  </a:schemeClr>
                </a:solidFill>
              </a:rPr>
              <a:t>Prezenta </a:t>
            </a:r>
            <a:r>
              <a:rPr lang="it-IT" sz="1400" dirty="0">
                <a:solidFill>
                  <a:schemeClr val="bg1">
                    <a:lumMod val="75000"/>
                  </a:schemeClr>
                </a:solidFill>
              </a:rPr>
              <a:t>receptorilor de eritropoetina pe celulele canceroase,</a:t>
            </a:r>
            <a:endParaRPr lang="en-US" sz="1400" dirty="0">
              <a:solidFill>
                <a:schemeClr val="bg1">
                  <a:lumMod val="75000"/>
                </a:schemeClr>
              </a:solidFill>
            </a:endParaRPr>
          </a:p>
          <a:p>
            <a:pPr marL="342900" lvl="0" indent="-342900">
              <a:buFont typeface="Wingdings" panose="05000000000000000000" pitchFamily="2" charset="2"/>
              <a:buChar char="Ø"/>
            </a:pPr>
            <a:r>
              <a:rPr lang="it-IT" sz="1400" dirty="0" smtClean="0">
                <a:solidFill>
                  <a:schemeClr val="bg1">
                    <a:lumMod val="65000"/>
                  </a:schemeClr>
                </a:solidFill>
              </a:rPr>
              <a:t>Riscul </a:t>
            </a:r>
            <a:r>
              <a:rPr lang="it-IT" sz="1400" dirty="0">
                <a:solidFill>
                  <a:schemeClr val="bg1">
                    <a:lumMod val="65000"/>
                  </a:schemeClr>
                </a:solidFill>
              </a:rPr>
              <a:t>de progresie a bolii neoplazice in caz de administrare de epoetine,</a:t>
            </a:r>
            <a:endParaRPr lang="en-US" sz="1400" dirty="0">
              <a:solidFill>
                <a:schemeClr val="bg1">
                  <a:lumMod val="65000"/>
                </a:schemeClr>
              </a:solidFill>
            </a:endParaRPr>
          </a:p>
          <a:p>
            <a:pPr marL="342900" lvl="0" indent="-342900">
              <a:buFont typeface="Wingdings" panose="05000000000000000000" pitchFamily="2" charset="2"/>
              <a:buChar char="Ø"/>
            </a:pPr>
            <a:r>
              <a:rPr lang="it-IT" sz="1400" dirty="0" smtClean="0">
                <a:solidFill>
                  <a:schemeClr val="bg1">
                    <a:lumMod val="65000"/>
                  </a:schemeClr>
                </a:solidFill>
              </a:rPr>
              <a:t>Gestionarea </a:t>
            </a:r>
            <a:r>
              <a:rPr lang="it-IT" sz="1400" dirty="0">
                <a:solidFill>
                  <a:schemeClr val="bg1">
                    <a:lumMod val="65000"/>
                  </a:schemeClr>
                </a:solidFill>
              </a:rPr>
              <a:t>anemiei la un pacient oncologic care asociaza si patologie cardiaca </a:t>
            </a:r>
            <a:r>
              <a:rPr lang="it-IT" sz="1400" dirty="0" smtClean="0">
                <a:solidFill>
                  <a:schemeClr val="bg1">
                    <a:lumMod val="65000"/>
                  </a:schemeClr>
                </a:solidFill>
              </a:rPr>
              <a:t>semnificativa </a:t>
            </a:r>
            <a:r>
              <a:rPr lang="it-IT" sz="1400" dirty="0">
                <a:solidFill>
                  <a:schemeClr val="bg1">
                    <a:lumMod val="65000"/>
                  </a:schemeClr>
                </a:solidFill>
              </a:rPr>
              <a:t>(daca sunt </a:t>
            </a:r>
            <a:r>
              <a:rPr lang="it-IT" sz="1400" dirty="0" smtClean="0">
                <a:solidFill>
                  <a:schemeClr val="bg1">
                    <a:lumMod val="65000"/>
                  </a:schemeClr>
                </a:solidFill>
              </a:rPr>
              <a:t>stabilite </a:t>
            </a:r>
            <a:r>
              <a:rPr lang="it-IT" sz="1400" dirty="0">
                <a:solidFill>
                  <a:schemeClr val="bg1">
                    <a:lumMod val="65000"/>
                  </a:schemeClr>
                </a:solidFill>
              </a:rPr>
              <a:t>doze maxime/minime de epoetine care pot fi folosite la acesti pacienti</a:t>
            </a:r>
            <a:r>
              <a:rPr lang="it-IT" sz="1400" dirty="0" smtClean="0">
                <a:solidFill>
                  <a:schemeClr val="bg1">
                    <a:lumMod val="65000"/>
                  </a:schemeClr>
                </a:solidFill>
              </a:rPr>
              <a:t>),</a:t>
            </a:r>
            <a:endParaRPr lang="en-US" sz="1400" dirty="0">
              <a:solidFill>
                <a:schemeClr val="bg1">
                  <a:lumMod val="65000"/>
                </a:schemeClr>
              </a:solidFill>
            </a:endParaRPr>
          </a:p>
          <a:p>
            <a:pPr marL="342900" lvl="0" indent="-342900">
              <a:buFont typeface="Wingdings" panose="05000000000000000000" pitchFamily="2" charset="2"/>
              <a:buChar char="Ø"/>
            </a:pPr>
            <a:r>
              <a:rPr lang="it-IT" sz="2000" b="1" dirty="0" smtClean="0"/>
              <a:t>Asocierea </a:t>
            </a:r>
            <a:r>
              <a:rPr lang="it-IT" sz="2000" b="1" dirty="0"/>
              <a:t>la tratamentul cu epoetine a unor doze reduse de factori de crestere granulocitari, care ar potenta efectul si raspunsul epoetinelor</a:t>
            </a:r>
            <a:r>
              <a:rPr lang="it-IT" sz="2000" b="1" dirty="0" smtClean="0"/>
              <a:t>.</a:t>
            </a:r>
          </a:p>
          <a:p>
            <a:pPr marL="800100" lvl="1" indent="-342900">
              <a:buFont typeface="Wingdings" panose="05000000000000000000" pitchFamily="2" charset="2"/>
              <a:buChar char="Ø"/>
            </a:pPr>
            <a:r>
              <a:rPr lang="it-IT" sz="2000" dirty="0" smtClean="0"/>
              <a:t>Eficacitate crescuta in sindroamele mielodisplazice</a:t>
            </a:r>
          </a:p>
          <a:p>
            <a:pPr lvl="1"/>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Tree>
    <p:extLst>
      <p:ext uri="{BB962C8B-B14F-4D97-AF65-F5344CB8AC3E}">
        <p14:creationId xmlns:p14="http://schemas.microsoft.com/office/powerpoint/2010/main" val="567634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96" y="766734"/>
            <a:ext cx="7383404" cy="401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8840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9550"/>
            <a:ext cx="59150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47950"/>
            <a:ext cx="57150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598" y="285750"/>
            <a:ext cx="8610599" cy="4247317"/>
          </a:xfrm>
          <a:prstGeom prst="rect">
            <a:avLst/>
          </a:prstGeom>
          <a:solidFill>
            <a:schemeClr val="bg1"/>
          </a:solidFill>
        </p:spPr>
        <p:txBody>
          <a:bodyPr wrap="square" rtlCol="0">
            <a:spAutoFit/>
          </a:bodyPr>
          <a:lstStyle/>
          <a:p>
            <a:r>
              <a:rPr lang="en-US" dirty="0"/>
              <a:t>KEY POINTS</a:t>
            </a:r>
          </a:p>
          <a:p>
            <a:endParaRPr lang="en-US" dirty="0"/>
          </a:p>
          <a:p>
            <a:r>
              <a:rPr lang="en-US" dirty="0"/>
              <a:t>•        In their previous appraisal (published in 2008), NICE recommended ESAs only for the treatment of platinum chemotherapy-induced </a:t>
            </a:r>
            <a:r>
              <a:rPr lang="en-US" dirty="0" err="1"/>
              <a:t>anaemia</a:t>
            </a:r>
            <a:r>
              <a:rPr lang="en-US" dirty="0"/>
              <a:t> in patients with ovarian cancer. </a:t>
            </a:r>
            <a:endParaRPr lang="en-US" dirty="0" smtClean="0"/>
          </a:p>
          <a:p>
            <a:endParaRPr lang="en-US" dirty="0"/>
          </a:p>
          <a:p>
            <a:r>
              <a:rPr lang="en-US" dirty="0" smtClean="0"/>
              <a:t>In the </a:t>
            </a:r>
            <a:r>
              <a:rPr lang="en-US" dirty="0"/>
              <a:t>latest </a:t>
            </a:r>
            <a:r>
              <a:rPr lang="en-US" dirty="0" smtClean="0"/>
              <a:t>guidance (Nov. 2014) </a:t>
            </a:r>
            <a:r>
              <a:rPr lang="en-US" dirty="0"/>
              <a:t>ESAs are now recommended, within their marketing </a:t>
            </a:r>
            <a:r>
              <a:rPr lang="en-US" dirty="0" err="1"/>
              <a:t>authorisations</a:t>
            </a:r>
            <a:r>
              <a:rPr lang="en-US" dirty="0"/>
              <a:t> (i.e. </a:t>
            </a:r>
            <a:r>
              <a:rPr lang="en-US" dirty="0" err="1"/>
              <a:t>Hb</a:t>
            </a:r>
            <a:r>
              <a:rPr lang="en-US" dirty="0"/>
              <a:t> level of 10–12 g/</a:t>
            </a:r>
            <a:r>
              <a:rPr lang="en-US" dirty="0" err="1"/>
              <a:t>dL</a:t>
            </a:r>
            <a:r>
              <a:rPr lang="en-US" dirty="0"/>
              <a:t> as the treatment </a:t>
            </a:r>
            <a:r>
              <a:rPr lang="en-US" dirty="0" smtClean="0"/>
              <a:t> target</a:t>
            </a:r>
            <a:r>
              <a:rPr lang="en-US" dirty="0"/>
              <a:t>), for the treatment of chemotherapy-induced </a:t>
            </a:r>
            <a:r>
              <a:rPr lang="en-US" dirty="0" err="1"/>
              <a:t>anaemia</a:t>
            </a:r>
            <a:r>
              <a:rPr lang="en-US" dirty="0"/>
              <a:t> across all </a:t>
            </a:r>
            <a:r>
              <a:rPr lang="en-US" dirty="0" err="1"/>
              <a:t>tumour</a:t>
            </a:r>
            <a:r>
              <a:rPr lang="en-US" dirty="0"/>
              <a:t> types</a:t>
            </a:r>
            <a:r>
              <a:rPr lang="en-US" dirty="0" smtClean="0"/>
              <a:t>.</a:t>
            </a:r>
          </a:p>
          <a:p>
            <a:endParaRPr lang="en-US" dirty="0"/>
          </a:p>
          <a:p>
            <a:r>
              <a:rPr lang="en-US" dirty="0"/>
              <a:t>•         As part of their reappraisal, NICE evaluated the latest Cochrane meta-analysis and extracted those studies in which ESAs were used in a manner that was closest to the current label. In this analysis, the impact on survival slightly </a:t>
            </a:r>
            <a:r>
              <a:rPr lang="en-US" dirty="0" err="1"/>
              <a:t>favoured</a:t>
            </a:r>
            <a:r>
              <a:rPr lang="en-US" dirty="0"/>
              <a:t> ESA use (HR 0.97), although NICE does note that the studies examined were not designed (i.e. under-powered) to assess survival as an outcome. </a:t>
            </a:r>
            <a:r>
              <a:rPr lang="en-US" dirty="0" smtClean="0"/>
              <a:t>Importantly, </a:t>
            </a:r>
            <a:r>
              <a:rPr lang="en-US" dirty="0"/>
              <a:t>NICE does not take the view that ESAs are associated with a negative survival outcome.</a:t>
            </a:r>
          </a:p>
        </p:txBody>
      </p:sp>
    </p:spTree>
    <p:extLst>
      <p:ext uri="{BB962C8B-B14F-4D97-AF65-F5344CB8AC3E}">
        <p14:creationId xmlns:p14="http://schemas.microsoft.com/office/powerpoint/2010/main" val="41407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6" y="311861"/>
            <a:ext cx="89916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164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52" y="1809750"/>
            <a:ext cx="5867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164"/>
            <a:ext cx="9067800" cy="151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554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04950"/>
            <a:ext cx="5562600" cy="354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164"/>
            <a:ext cx="9067800" cy="151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564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8191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857750"/>
            <a:ext cx="9144000" cy="285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678" y="1173182"/>
            <a:ext cx="8993469" cy="3693319"/>
          </a:xfrm>
          <a:prstGeom prst="rect">
            <a:avLst/>
          </a:prstGeom>
          <a:noFill/>
        </p:spPr>
        <p:txBody>
          <a:bodyPr wrap="square" rtlCol="0">
            <a:spAutoFit/>
          </a:bodyPr>
          <a:lstStyle/>
          <a:p>
            <a:pPr marL="342900" lvl="0" indent="-342900">
              <a:buFont typeface="Wingdings" panose="05000000000000000000" pitchFamily="2" charset="2"/>
              <a:buChar char="Ø"/>
            </a:pPr>
            <a:r>
              <a:rPr lang="en-US" b="1" dirty="0"/>
              <a:t>Venous thrombosis is a common complication in patients with cancer, </a:t>
            </a:r>
            <a:r>
              <a:rPr lang="en-US" b="1" dirty="0" smtClean="0"/>
              <a:t>leading to </a:t>
            </a:r>
            <a:r>
              <a:rPr lang="en-US" b="1" dirty="0"/>
              <a:t>additional morbidity and compromising quality of life</a:t>
            </a:r>
            <a:r>
              <a:rPr lang="en-US" b="1" dirty="0" smtClean="0"/>
              <a:t>.</a:t>
            </a:r>
          </a:p>
          <a:p>
            <a:pPr marL="800100" lvl="1" indent="-342900">
              <a:buFont typeface="Wingdings" panose="05000000000000000000" pitchFamily="2" charset="2"/>
              <a:buChar char="Ø"/>
            </a:pPr>
            <a:r>
              <a:rPr lang="en-US" b="1" dirty="0" smtClean="0"/>
              <a:t>Thrombosis </a:t>
            </a:r>
            <a:r>
              <a:rPr lang="en-US" b="1" dirty="0"/>
              <a:t>is the second most common cause of death in </a:t>
            </a:r>
            <a:r>
              <a:rPr lang="en-US" b="1" dirty="0" smtClean="0"/>
              <a:t>cancer patients</a:t>
            </a:r>
            <a:r>
              <a:rPr lang="en-US" b="1" dirty="0"/>
              <a:t>. </a:t>
            </a:r>
            <a:endParaRPr lang="en-US" b="1" dirty="0" smtClean="0"/>
          </a:p>
          <a:p>
            <a:pPr marL="800100" lvl="1" indent="-342900">
              <a:buFont typeface="Wingdings" panose="05000000000000000000" pitchFamily="2" charset="2"/>
              <a:buChar char="Ø"/>
            </a:pPr>
            <a:r>
              <a:rPr lang="en-US" b="1" dirty="0"/>
              <a:t>Compared with patients who do not </a:t>
            </a:r>
            <a:r>
              <a:rPr lang="en-US" b="1" dirty="0" smtClean="0"/>
              <a:t>have cancer</a:t>
            </a:r>
            <a:r>
              <a:rPr lang="en-US" b="1" dirty="0"/>
              <a:t>, oncology patients are at substantially higher risk </a:t>
            </a:r>
            <a:r>
              <a:rPr lang="en-US" b="1" dirty="0" smtClean="0"/>
              <a:t>for new </a:t>
            </a:r>
            <a:r>
              <a:rPr lang="en-US" b="1" dirty="0"/>
              <a:t>and recurrent </a:t>
            </a:r>
            <a:r>
              <a:rPr lang="en-US" b="1" dirty="0" smtClean="0"/>
              <a:t>VTE.</a:t>
            </a:r>
          </a:p>
          <a:p>
            <a:pPr marL="800100" lvl="1" indent="-342900">
              <a:buFont typeface="Wingdings" panose="05000000000000000000" pitchFamily="2" charset="2"/>
              <a:buChar char="Ø"/>
            </a:pPr>
            <a:r>
              <a:rPr lang="en-US" b="1" dirty="0"/>
              <a:t>Patients with hematological malignancies </a:t>
            </a:r>
            <a:r>
              <a:rPr lang="en-US" b="1" dirty="0" smtClean="0"/>
              <a:t>had </a:t>
            </a:r>
            <a:r>
              <a:rPr lang="en-US" b="1" dirty="0"/>
              <a:t>the highest risk of venous thrombosis</a:t>
            </a:r>
            <a:r>
              <a:rPr lang="en-US" b="1" dirty="0" smtClean="0"/>
              <a:t>, </a:t>
            </a:r>
            <a:r>
              <a:rPr lang="en-US" b="1" dirty="0"/>
              <a:t>followed by lung cancer and gastrointestinal cancer.</a:t>
            </a:r>
          </a:p>
          <a:p>
            <a:pPr marL="342900" lvl="0" indent="-342900">
              <a:buFont typeface="Wingdings" panose="05000000000000000000" pitchFamily="2" charset="2"/>
              <a:buChar char="Ø"/>
            </a:pPr>
            <a:endParaRPr lang="en-US" b="1" dirty="0" smtClean="0"/>
          </a:p>
          <a:p>
            <a:pPr marL="342900" lvl="0" indent="-342900">
              <a:buFont typeface="Wingdings" panose="05000000000000000000" pitchFamily="2" charset="2"/>
              <a:buChar char="Ø"/>
            </a:pPr>
            <a:r>
              <a:rPr lang="en-US" b="1" dirty="0" smtClean="0"/>
              <a:t>Venous </a:t>
            </a:r>
            <a:r>
              <a:rPr lang="en-US" b="1" dirty="0"/>
              <a:t>thromboembolism (VTE) in cancer is also associated with a high rate of recurrence, bleeding</a:t>
            </a:r>
            <a:r>
              <a:rPr lang="en-US" b="1" dirty="0" smtClean="0"/>
              <a:t>, a </a:t>
            </a:r>
            <a:r>
              <a:rPr lang="en-US" b="1" dirty="0"/>
              <a:t>requirement for long-term anticoagulation, and worsened quality of life. </a:t>
            </a:r>
            <a:endParaRPr lang="en-US" b="1" dirty="0" smtClean="0"/>
          </a:p>
          <a:p>
            <a:pPr marL="342900" lvl="0" indent="-342900">
              <a:buFont typeface="Wingdings" panose="05000000000000000000" pitchFamily="2" charset="2"/>
              <a:buChar char="Ø"/>
            </a:pPr>
            <a:endParaRPr lang="en-US" b="1" dirty="0" smtClean="0"/>
          </a:p>
          <a:p>
            <a:pPr marL="342900" lvl="0" indent="-342900">
              <a:buFont typeface="Wingdings" panose="05000000000000000000" pitchFamily="2" charset="2"/>
              <a:buChar char="Ø"/>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2057400" y="4866501"/>
            <a:ext cx="5903347" cy="276999"/>
          </a:xfrm>
          <a:prstGeom prst="rect">
            <a:avLst/>
          </a:prstGeom>
          <a:noFill/>
        </p:spPr>
        <p:txBody>
          <a:bodyPr wrap="none" rtlCol="0">
            <a:spAutoFit/>
          </a:bodyPr>
          <a:lstStyle/>
          <a:p>
            <a:r>
              <a:rPr lang="en-US" sz="1200" dirty="0" smtClean="0"/>
              <a:t>Khorana </a:t>
            </a:r>
            <a:r>
              <a:rPr lang="en-US" sz="1200" dirty="0"/>
              <a:t>A. A</a:t>
            </a:r>
            <a:r>
              <a:rPr lang="en-US" sz="1200" dirty="0" smtClean="0"/>
              <a:t>.,  Annals </a:t>
            </a:r>
            <a:r>
              <a:rPr lang="en-US" sz="1200" dirty="0"/>
              <a:t>of Oncology 20: 1619–1630,2009; </a:t>
            </a:r>
            <a:r>
              <a:rPr lang="en-US" sz="1200" dirty="0" err="1" smtClean="0"/>
              <a:t>Blom</a:t>
            </a:r>
            <a:r>
              <a:rPr lang="en-US" sz="1200" dirty="0" smtClean="0"/>
              <a:t> J., JAMA</a:t>
            </a:r>
            <a:r>
              <a:rPr lang="en-US" sz="1200" dirty="0"/>
              <a:t>. 2005;293:715-722</a:t>
            </a:r>
          </a:p>
        </p:txBody>
      </p:sp>
    </p:spTree>
    <p:extLst>
      <p:ext uri="{BB962C8B-B14F-4D97-AF65-F5344CB8AC3E}">
        <p14:creationId xmlns:p14="http://schemas.microsoft.com/office/powerpoint/2010/main" val="3475609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4857750"/>
            <a:ext cx="9220200" cy="285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416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64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pic>
        <p:nvPicPr>
          <p:cNvPr id="4" name="Picture 2" descr="C:\Users\lazarmi5\AppData\Local\Microsoft\Windows\Temporary Internet Files\Content.Outlook\RIXZASIX\K9V17N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428750"/>
            <a:ext cx="19716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33350"/>
            <a:ext cx="67722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391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0386" y="2114550"/>
            <a:ext cx="5563739" cy="830997"/>
          </a:xfrm>
          <a:prstGeom prst="rect">
            <a:avLst/>
          </a:prstGeom>
          <a:noFill/>
        </p:spPr>
        <p:txBody>
          <a:bodyPr wrap="square" rtlCol="0">
            <a:spAutoFit/>
          </a:bodyPr>
          <a:lstStyle/>
          <a:p>
            <a:pPr algn="ctr"/>
            <a:r>
              <a:rPr lang="en-US" sz="4800" b="1" dirty="0" err="1" smtClean="0">
                <a:solidFill>
                  <a:srgbClr val="C00000"/>
                </a:solidFill>
              </a:rPr>
              <a:t>Multumesc</a:t>
            </a:r>
            <a:endParaRPr lang="en-US" sz="4800" b="1" dirty="0">
              <a:solidFill>
                <a:srgbClr val="C00000"/>
              </a:solidFill>
            </a:endParaRPr>
          </a:p>
        </p:txBody>
      </p:sp>
      <p:sp>
        <p:nvSpPr>
          <p:cNvPr id="6" name="Rectangle 5"/>
          <p:cNvSpPr/>
          <p:nvPr/>
        </p:nvSpPr>
        <p:spPr>
          <a:xfrm>
            <a:off x="150124" y="3562350"/>
            <a:ext cx="2593075" cy="1323439"/>
          </a:xfrm>
          <a:prstGeom prst="rect">
            <a:avLst/>
          </a:prstGeom>
        </p:spPr>
        <p:txBody>
          <a:bodyPr wrap="square">
            <a:spAutoFit/>
          </a:bodyPr>
          <a:lstStyle/>
          <a:p>
            <a:pPr>
              <a:spcBef>
                <a:spcPct val="0"/>
              </a:spcBef>
            </a:pPr>
            <a:r>
              <a:rPr lang="en-US" altLang="en-US" sz="1000" b="1" i="1" dirty="0"/>
              <a:t>Sandoz Pharma Services S.R.L.</a:t>
            </a:r>
          </a:p>
          <a:p>
            <a:pPr>
              <a:spcBef>
                <a:spcPct val="0"/>
              </a:spcBef>
            </a:pPr>
            <a:r>
              <a:rPr lang="en-US" altLang="en-US" sz="1000" b="1" i="1" dirty="0" err="1"/>
              <a:t>Calea</a:t>
            </a:r>
            <a:r>
              <a:rPr lang="en-US" altLang="en-US" sz="1000" b="1" i="1" dirty="0"/>
              <a:t> </a:t>
            </a:r>
            <a:r>
              <a:rPr lang="en-US" altLang="en-US" sz="1000" b="1" i="1" dirty="0" err="1"/>
              <a:t>Floreasca</a:t>
            </a:r>
            <a:r>
              <a:rPr lang="en-US" altLang="en-US" sz="1000" b="1" i="1" dirty="0"/>
              <a:t> nr.169A, </a:t>
            </a:r>
            <a:r>
              <a:rPr lang="en-US" altLang="en-US" sz="1000" b="1" i="1" dirty="0" err="1"/>
              <a:t>Cladirea</a:t>
            </a:r>
            <a:r>
              <a:rPr lang="en-US" altLang="en-US" sz="1000" b="1" i="1" dirty="0"/>
              <a:t> A, </a:t>
            </a:r>
            <a:r>
              <a:rPr lang="en-US" altLang="en-US" sz="1000" b="1" i="1" dirty="0" err="1"/>
              <a:t>etaj</a:t>
            </a:r>
            <a:r>
              <a:rPr lang="en-US" altLang="en-US" sz="1000" b="1" i="1" dirty="0"/>
              <a:t> 1</a:t>
            </a:r>
          </a:p>
          <a:p>
            <a:pPr>
              <a:spcBef>
                <a:spcPct val="0"/>
              </a:spcBef>
            </a:pPr>
            <a:r>
              <a:rPr lang="en-US" altLang="en-US" sz="1000" b="1" i="1" dirty="0"/>
              <a:t>Sector 1, </a:t>
            </a:r>
            <a:r>
              <a:rPr lang="en-US" altLang="en-US" sz="1000" b="1" i="1" dirty="0" err="1"/>
              <a:t>Bucuresti</a:t>
            </a:r>
            <a:r>
              <a:rPr lang="en-US" altLang="en-US" sz="1000" b="1" i="1" dirty="0"/>
              <a:t>, Romania</a:t>
            </a:r>
          </a:p>
          <a:p>
            <a:pPr>
              <a:spcBef>
                <a:spcPct val="0"/>
              </a:spcBef>
            </a:pPr>
            <a:r>
              <a:rPr lang="en-US" altLang="en-US" sz="1000" b="1" i="1" dirty="0" err="1"/>
              <a:t>Telefon</a:t>
            </a:r>
            <a:r>
              <a:rPr lang="en-US" altLang="en-US" sz="1000" b="1" i="1" dirty="0"/>
              <a:t>: 021.407.5160; Fax: 021.407.5161</a:t>
            </a:r>
          </a:p>
          <a:p>
            <a:pPr>
              <a:spcBef>
                <a:spcPct val="0"/>
              </a:spcBef>
            </a:pPr>
            <a:r>
              <a:rPr lang="en-US" altLang="en-US" sz="1000" b="1" i="1" dirty="0"/>
              <a:t>e-mail: </a:t>
            </a:r>
            <a:r>
              <a:rPr lang="en-US" altLang="en-US" sz="1000" b="1" i="1" dirty="0" smtClean="0">
                <a:hlinkClick r:id="rId2"/>
              </a:rPr>
              <a:t>pv.ro@sandoz.com</a:t>
            </a:r>
            <a:r>
              <a:rPr lang="en-US" altLang="en-US" sz="1000" b="1" i="1" dirty="0" smtClean="0"/>
              <a:t>, </a:t>
            </a:r>
            <a:r>
              <a:rPr lang="en-US" altLang="en-US" sz="1000" b="1" i="1" dirty="0" smtClean="0">
                <a:hlinkClick r:id="rId3"/>
              </a:rPr>
              <a:t>medical.ro@sandoz.com</a:t>
            </a:r>
            <a:r>
              <a:rPr lang="en-US" altLang="en-US" sz="1000" b="1" i="1" dirty="0" smtClean="0"/>
              <a:t> </a:t>
            </a:r>
            <a:endParaRPr lang="en-US" altLang="en-US" sz="1000" b="1" i="1" dirty="0"/>
          </a:p>
          <a:p>
            <a:pPr>
              <a:spcBef>
                <a:spcPct val="0"/>
              </a:spcBef>
            </a:pPr>
            <a:r>
              <a:rPr lang="en-US" altLang="en-US" sz="1000" b="1" i="1" dirty="0">
                <a:hlinkClick r:id="rId4"/>
              </a:rPr>
              <a:t>http://www.sandoz.com</a:t>
            </a:r>
            <a:endParaRPr lang="en-US" altLang="en-US" sz="1000" b="1" i="1" dirty="0"/>
          </a:p>
          <a:p>
            <a:pPr>
              <a:spcBef>
                <a:spcPct val="0"/>
              </a:spcBef>
            </a:pPr>
            <a:endParaRPr lang="en-US" altLang="en-US" sz="1000" dirty="0"/>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818" y="133350"/>
            <a:ext cx="118941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2" name="Rectangle 1"/>
          <p:cNvSpPr/>
          <p:nvPr/>
        </p:nvSpPr>
        <p:spPr>
          <a:xfrm>
            <a:off x="3632617" y="3623904"/>
            <a:ext cx="3886201" cy="1200329"/>
          </a:xfrm>
          <a:prstGeom prst="rect">
            <a:avLst/>
          </a:prstGeom>
        </p:spPr>
        <p:txBody>
          <a:bodyPr wrap="square">
            <a:spAutoFit/>
          </a:bodyPr>
          <a:lstStyle/>
          <a:p>
            <a:pPr algn="ctr"/>
            <a:r>
              <a:rPr lang="en-US" dirty="0" smtClean="0">
                <a:hlinkClick r:id="rId7"/>
              </a:rPr>
              <a:t>MIHAELA LAZAR</a:t>
            </a:r>
          </a:p>
          <a:p>
            <a:pPr algn="ctr"/>
            <a:r>
              <a:rPr lang="en-US" dirty="0" smtClean="0">
                <a:hlinkClick r:id="rId7"/>
              </a:rPr>
              <a:t>0737730162</a:t>
            </a:r>
          </a:p>
          <a:p>
            <a:pPr algn="ctr"/>
            <a:r>
              <a:rPr lang="en-US" dirty="0" smtClean="0">
                <a:hlinkClick r:id="rId7"/>
              </a:rPr>
              <a:t>mihaela.lazar@sandoz.com</a:t>
            </a:r>
            <a:r>
              <a:rPr lang="en-US" dirty="0" smtClean="0"/>
              <a:t>; </a:t>
            </a:r>
            <a:r>
              <a:rPr lang="en-US" dirty="0">
                <a:hlinkClick r:id="rId3"/>
              </a:rPr>
              <a:t>medical.ro@sandoz.com</a:t>
            </a:r>
            <a:r>
              <a:rPr lang="en-US" dirty="0"/>
              <a:t> </a:t>
            </a:r>
          </a:p>
        </p:txBody>
      </p:sp>
    </p:spTree>
    <p:extLst>
      <p:ext uri="{BB962C8B-B14F-4D97-AF65-F5344CB8AC3E}">
        <p14:creationId xmlns:p14="http://schemas.microsoft.com/office/powerpoint/2010/main" val="372097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51" y="1047750"/>
            <a:ext cx="8915400" cy="4278094"/>
          </a:xfrm>
          <a:prstGeom prst="rect">
            <a:avLst/>
          </a:prstGeom>
          <a:noFill/>
        </p:spPr>
        <p:txBody>
          <a:bodyPr wrap="square" rtlCol="0">
            <a:spAutoFit/>
          </a:bodyPr>
          <a:lstStyle/>
          <a:p>
            <a:pPr marL="342900" lvl="0" indent="-342900">
              <a:buFont typeface="Wingdings" panose="05000000000000000000" pitchFamily="2" charset="2"/>
              <a:buChar char="Ø"/>
            </a:pPr>
            <a:r>
              <a:rPr lang="en-US" b="1" dirty="0"/>
              <a:t>Risk factors for cancer-associated VTE include particular cancer types, chemotherapy, the use of erythropoietin stimulating agents, the presence of central venous catheters, and surgery. Novel risk factors include platelet and leukocyte counts and tissue factor.</a:t>
            </a:r>
          </a:p>
          <a:p>
            <a:pPr marL="342900" lvl="0" indent="-342900">
              <a:buFont typeface="Wingdings" panose="05000000000000000000" pitchFamily="2" charset="2"/>
              <a:buChar char="Ø"/>
            </a:pPr>
            <a:endParaRPr lang="en-US" b="1" dirty="0" smtClean="0"/>
          </a:p>
          <a:p>
            <a:pPr marL="342900" lvl="0" indent="-342900">
              <a:buFont typeface="Wingdings" panose="05000000000000000000" pitchFamily="2" charset="2"/>
              <a:buChar char="Ø"/>
            </a:pPr>
            <a:r>
              <a:rPr lang="en-US" b="1" dirty="0" smtClean="0"/>
              <a:t>The increased risk </a:t>
            </a:r>
            <a:r>
              <a:rPr lang="en-US" b="1" dirty="0"/>
              <a:t>of recurrent VTE in cancer patients is greatest in </a:t>
            </a:r>
            <a:r>
              <a:rPr lang="en-US" b="1" dirty="0" smtClean="0"/>
              <a:t>the first </a:t>
            </a:r>
            <a:r>
              <a:rPr lang="en-US" b="1" dirty="0"/>
              <a:t>few months after malignancy is diagnosed </a:t>
            </a:r>
            <a:r>
              <a:rPr lang="en-US" b="1" dirty="0" smtClean="0"/>
              <a:t>and can persist </a:t>
            </a:r>
            <a:r>
              <a:rPr lang="en-US" b="1" dirty="0"/>
              <a:t>for many years after an initial episode of </a:t>
            </a:r>
            <a:r>
              <a:rPr lang="en-US" b="1" dirty="0" smtClean="0"/>
              <a:t>symptomatic DVT.</a:t>
            </a:r>
          </a:p>
          <a:p>
            <a:pPr marL="342900" lvl="0" indent="-342900">
              <a:buFont typeface="Wingdings" panose="05000000000000000000" pitchFamily="2" charset="2"/>
              <a:buChar char="Ø"/>
            </a:pPr>
            <a:endParaRPr lang="en-US" b="1" dirty="0"/>
          </a:p>
          <a:p>
            <a:pPr marL="342900" lvl="0" indent="-342900">
              <a:buFont typeface="Wingdings" panose="05000000000000000000" pitchFamily="2" charset="2"/>
              <a:buChar char="Ø"/>
            </a:pPr>
            <a:r>
              <a:rPr lang="en-US" b="1" dirty="0" smtClean="0"/>
              <a:t>Patients </a:t>
            </a:r>
            <a:r>
              <a:rPr lang="en-US" b="1" dirty="0"/>
              <a:t>with cancer with distant metastases </a:t>
            </a:r>
            <a:r>
              <a:rPr lang="en-US" b="1" dirty="0" smtClean="0"/>
              <a:t>have </a:t>
            </a:r>
            <a:r>
              <a:rPr lang="en-US" b="1" dirty="0"/>
              <a:t>a </a:t>
            </a:r>
            <a:r>
              <a:rPr lang="en-US" b="1" dirty="0" smtClean="0"/>
              <a:t>higher risk </a:t>
            </a:r>
            <a:r>
              <a:rPr lang="en-US" b="1" dirty="0"/>
              <a:t>vs patients without distant </a:t>
            </a:r>
            <a:r>
              <a:rPr lang="en-US" b="1" dirty="0" smtClean="0"/>
              <a:t>metastases.</a:t>
            </a:r>
          </a:p>
          <a:p>
            <a:pPr marL="342900" lvl="0" indent="-342900">
              <a:buFont typeface="Wingdings" panose="05000000000000000000" pitchFamily="2" charset="2"/>
              <a:buChar char="Ø"/>
            </a:pPr>
            <a:endParaRPr lang="en-US" b="1" dirty="0"/>
          </a:p>
          <a:p>
            <a:pPr marL="342900" lvl="0" indent="-342900">
              <a:buFont typeface="Wingdings" panose="05000000000000000000" pitchFamily="2" charset="2"/>
              <a:buChar char="Ø"/>
            </a:pPr>
            <a:endParaRPr lang="en-US" b="1" i="1" dirty="0" smtClean="0"/>
          </a:p>
          <a:p>
            <a:pPr marL="342900" lvl="0" indent="-342900">
              <a:buFont typeface="Wingdings" panose="05000000000000000000" pitchFamily="2" charset="2"/>
              <a:buChar char="Ø"/>
            </a:pPr>
            <a:endParaRPr lang="en-US" sz="2000" b="1" i="1" dirty="0"/>
          </a:p>
          <a:p>
            <a:pPr marL="342900" lvl="0" indent="-342900">
              <a:buFont typeface="Wingdings" panose="05000000000000000000" pitchFamily="2" charset="2"/>
              <a:buChar char="Ø"/>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6" name="TextBox 5"/>
          <p:cNvSpPr txBox="1"/>
          <p:nvPr/>
        </p:nvSpPr>
        <p:spPr>
          <a:xfrm>
            <a:off x="2057400" y="4843848"/>
            <a:ext cx="5903347" cy="276999"/>
          </a:xfrm>
          <a:prstGeom prst="rect">
            <a:avLst/>
          </a:prstGeom>
          <a:noFill/>
        </p:spPr>
        <p:txBody>
          <a:bodyPr wrap="none" rtlCol="0">
            <a:spAutoFit/>
          </a:bodyPr>
          <a:lstStyle/>
          <a:p>
            <a:r>
              <a:rPr lang="en-US" sz="1200" dirty="0" smtClean="0"/>
              <a:t>Khorana </a:t>
            </a:r>
            <a:r>
              <a:rPr lang="en-US" sz="1200" dirty="0"/>
              <a:t>A. A</a:t>
            </a:r>
            <a:r>
              <a:rPr lang="en-US" sz="1200" dirty="0" smtClean="0"/>
              <a:t>.,  Annals </a:t>
            </a:r>
            <a:r>
              <a:rPr lang="en-US" sz="1200" dirty="0"/>
              <a:t>of Oncology 20: 1619–1630,2009; </a:t>
            </a:r>
            <a:r>
              <a:rPr lang="en-US" sz="1200" dirty="0" err="1" smtClean="0"/>
              <a:t>Blom</a:t>
            </a:r>
            <a:r>
              <a:rPr lang="en-US" sz="1200" dirty="0" smtClean="0"/>
              <a:t> J., JAMA</a:t>
            </a:r>
            <a:r>
              <a:rPr lang="en-US" sz="1200" dirty="0"/>
              <a:t>. 2005;293:715-722</a:t>
            </a:r>
          </a:p>
        </p:txBody>
      </p:sp>
    </p:spTree>
    <p:extLst>
      <p:ext uri="{BB962C8B-B14F-4D97-AF65-F5344CB8AC3E}">
        <p14:creationId xmlns:p14="http://schemas.microsoft.com/office/powerpoint/2010/main" val="75974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3073"/>
            <a:ext cx="9064423" cy="4370427"/>
          </a:xfrm>
          <a:prstGeom prst="rect">
            <a:avLst/>
          </a:prstGeom>
          <a:noFill/>
        </p:spPr>
        <p:txBody>
          <a:bodyPr wrap="square" rtlCol="0">
            <a:spAutoFit/>
          </a:bodyPr>
          <a:lstStyle/>
          <a:p>
            <a:pPr marL="342900" lvl="0" indent="-342900">
              <a:buFont typeface="Wingdings" panose="05000000000000000000" pitchFamily="2" charset="2"/>
              <a:buChar char="Ø"/>
            </a:pPr>
            <a:r>
              <a:rPr lang="en-US" sz="2000" b="1" i="1" dirty="0"/>
              <a:t>Potential risk factors for VTE can be divided into </a:t>
            </a:r>
            <a:r>
              <a:rPr lang="en-US" sz="2000" b="1" i="1" dirty="0">
                <a:solidFill>
                  <a:srgbClr val="FF0000"/>
                </a:solidFill>
              </a:rPr>
              <a:t>patient-</a:t>
            </a:r>
            <a:r>
              <a:rPr lang="en-US" sz="2000" b="1" i="1" dirty="0" smtClean="0"/>
              <a:t>, </a:t>
            </a:r>
            <a:r>
              <a:rPr lang="en-US" sz="2000" b="1" i="1" dirty="0" smtClean="0">
                <a:solidFill>
                  <a:srgbClr val="FF0000"/>
                </a:solidFill>
              </a:rPr>
              <a:t>cancer-</a:t>
            </a:r>
            <a:r>
              <a:rPr lang="en-US" sz="2000" b="1" i="1" dirty="0"/>
              <a:t>, and </a:t>
            </a:r>
            <a:r>
              <a:rPr lang="en-US" sz="2000" b="1" i="1" dirty="0">
                <a:solidFill>
                  <a:srgbClr val="FF0000"/>
                </a:solidFill>
              </a:rPr>
              <a:t>treatment-related </a:t>
            </a:r>
            <a:r>
              <a:rPr lang="en-US" sz="2000" b="1" i="1" dirty="0" smtClean="0"/>
              <a:t>characteristics.</a:t>
            </a:r>
          </a:p>
          <a:p>
            <a:pPr marL="342900" lvl="0" indent="-342900">
              <a:buFont typeface="Wingdings" panose="05000000000000000000" pitchFamily="2" charset="2"/>
              <a:buChar char="Ø"/>
            </a:pPr>
            <a:endParaRPr lang="en-US" sz="2000" b="1" i="1" dirty="0" smtClean="0"/>
          </a:p>
          <a:p>
            <a:pPr marL="342900" lvl="0" indent="-342900">
              <a:buFont typeface="Wingdings" panose="05000000000000000000" pitchFamily="2" charset="2"/>
              <a:buChar char="Ø"/>
            </a:pPr>
            <a:r>
              <a:rPr lang="en-US" sz="2000" b="1" i="1" dirty="0" smtClean="0">
                <a:solidFill>
                  <a:srgbClr val="FF0000"/>
                </a:solidFill>
              </a:rPr>
              <a:t>Patient related factors </a:t>
            </a:r>
            <a:r>
              <a:rPr lang="en-US" sz="2000" b="1" i="1" dirty="0" smtClean="0"/>
              <a:t>include:</a:t>
            </a:r>
          </a:p>
          <a:p>
            <a:pPr marL="800100" lvl="1" indent="-342900">
              <a:buFont typeface="Wingdings" panose="05000000000000000000" pitchFamily="2" charset="2"/>
              <a:buChar char="Ø"/>
            </a:pPr>
            <a:r>
              <a:rPr lang="en-US" sz="2000" b="1" i="1" dirty="0" smtClean="0"/>
              <a:t>advanced </a:t>
            </a:r>
            <a:r>
              <a:rPr lang="en-US" sz="2000" b="1" i="1" dirty="0"/>
              <a:t>age, female sex, black </a:t>
            </a:r>
            <a:r>
              <a:rPr lang="en-US" sz="2000" b="1" i="1" dirty="0" smtClean="0"/>
              <a:t>ethnicity, comorbid </a:t>
            </a:r>
            <a:r>
              <a:rPr lang="en-US" sz="2000" b="1" i="1" dirty="0"/>
              <a:t>conditions, and </a:t>
            </a:r>
            <a:r>
              <a:rPr lang="en-US" sz="2000" b="1" i="1" dirty="0" err="1"/>
              <a:t>prothrombotic</a:t>
            </a:r>
            <a:r>
              <a:rPr lang="en-US" sz="2000" b="1" i="1" dirty="0"/>
              <a:t> mutations. </a:t>
            </a:r>
            <a:endParaRPr lang="en-US" sz="2000" b="1" i="1" dirty="0" smtClean="0"/>
          </a:p>
          <a:p>
            <a:pPr marL="342900" lvl="0" indent="-342900">
              <a:buFont typeface="Wingdings" panose="05000000000000000000" pitchFamily="2" charset="2"/>
              <a:buChar char="Ø"/>
            </a:pPr>
            <a:endParaRPr lang="en-US" sz="2000" b="1" i="1" dirty="0" smtClean="0"/>
          </a:p>
          <a:p>
            <a:pPr marL="342900" lvl="0" indent="-342900">
              <a:buFont typeface="Wingdings" panose="05000000000000000000" pitchFamily="2" charset="2"/>
              <a:buChar char="Ø"/>
            </a:pPr>
            <a:r>
              <a:rPr lang="en-US" sz="2000" b="1" i="1" dirty="0" smtClean="0">
                <a:solidFill>
                  <a:srgbClr val="FF0000"/>
                </a:solidFill>
              </a:rPr>
              <a:t>Tumor related factors </a:t>
            </a:r>
            <a:r>
              <a:rPr lang="en-US" sz="2000" b="1" i="1" dirty="0"/>
              <a:t>relate to the site, stage, and duration of cancer.</a:t>
            </a:r>
          </a:p>
          <a:p>
            <a:pPr marL="342900" lvl="0" indent="-342900">
              <a:buFont typeface="Wingdings" panose="05000000000000000000" pitchFamily="2" charset="2"/>
              <a:buChar char="Ø"/>
            </a:pPr>
            <a:endParaRPr lang="en-US" sz="2000" b="1" i="1" dirty="0" smtClean="0"/>
          </a:p>
          <a:p>
            <a:pPr marL="342900" lvl="0" indent="-342900">
              <a:buFont typeface="Wingdings" panose="05000000000000000000" pitchFamily="2" charset="2"/>
              <a:buChar char="Ø"/>
            </a:pPr>
            <a:r>
              <a:rPr lang="en-US" sz="2000" b="1" i="1" dirty="0" smtClean="0">
                <a:solidFill>
                  <a:srgbClr val="FF0000"/>
                </a:solidFill>
              </a:rPr>
              <a:t>Treatment-related </a:t>
            </a:r>
            <a:r>
              <a:rPr lang="en-US" sz="2000" b="1" i="1" dirty="0">
                <a:solidFill>
                  <a:srgbClr val="FF0000"/>
                </a:solidFill>
              </a:rPr>
              <a:t>factors </a:t>
            </a:r>
            <a:r>
              <a:rPr lang="en-US" sz="2000" b="1" i="1" dirty="0" smtClean="0"/>
              <a:t>include:</a:t>
            </a:r>
          </a:p>
          <a:p>
            <a:pPr marL="800100" lvl="1" indent="-342900">
              <a:buFont typeface="Wingdings" panose="05000000000000000000" pitchFamily="2" charset="2"/>
              <a:buChar char="Ø"/>
            </a:pPr>
            <a:r>
              <a:rPr lang="en-US" sz="2000" b="1" i="1" dirty="0" smtClean="0"/>
              <a:t>pharmacologic agents [</a:t>
            </a:r>
            <a:r>
              <a:rPr lang="en-US" sz="2000" b="1" i="1" dirty="0"/>
              <a:t>e.g. chemotherapeutic agents, hormonal agents, </a:t>
            </a:r>
            <a:r>
              <a:rPr lang="en-US" sz="2000" b="1" i="1" dirty="0" smtClean="0"/>
              <a:t>antiangiogenic agents</a:t>
            </a:r>
            <a:r>
              <a:rPr lang="en-US" sz="2000" b="1" i="1" dirty="0"/>
              <a:t>, and erythropoiesis-stimulating agents (ESAs) </a:t>
            </a:r>
            <a:r>
              <a:rPr lang="en-US" sz="2000" b="1" i="1" dirty="0" smtClean="0"/>
              <a:t>and</a:t>
            </a:r>
          </a:p>
          <a:p>
            <a:pPr marL="800100" lvl="1" indent="-342900">
              <a:buFont typeface="Wingdings" panose="05000000000000000000" pitchFamily="2" charset="2"/>
              <a:buChar char="Ø"/>
            </a:pPr>
            <a:r>
              <a:rPr lang="en-US" sz="2000" b="1" i="1" dirty="0" smtClean="0"/>
              <a:t>mechanical </a:t>
            </a:r>
            <a:r>
              <a:rPr lang="en-US" sz="2000" b="1" i="1" dirty="0"/>
              <a:t>causes, e.g. surgery and central venous </a:t>
            </a:r>
            <a:r>
              <a:rPr lang="en-US" sz="2000" b="1" i="1" dirty="0" smtClean="0"/>
              <a:t>catheters (</a:t>
            </a:r>
            <a:r>
              <a:rPr lang="en-US" sz="2000" b="1" i="1" dirty="0"/>
              <a:t>CVCs)].</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4800600" y="4866501"/>
            <a:ext cx="3710246" cy="276999"/>
          </a:xfrm>
          <a:prstGeom prst="rect">
            <a:avLst/>
          </a:prstGeom>
          <a:noFill/>
        </p:spPr>
        <p:txBody>
          <a:bodyPr wrap="none" rtlCol="0">
            <a:spAutoFit/>
          </a:bodyPr>
          <a:lstStyle/>
          <a:p>
            <a:r>
              <a:rPr lang="en-US" sz="1200" dirty="0" smtClean="0"/>
              <a:t>Khorana </a:t>
            </a:r>
            <a:r>
              <a:rPr lang="en-US" sz="1200" dirty="0"/>
              <a:t>A. A</a:t>
            </a:r>
            <a:r>
              <a:rPr lang="en-US" sz="1200" dirty="0" smtClean="0"/>
              <a:t>.,  Annals </a:t>
            </a:r>
            <a:r>
              <a:rPr lang="en-US" sz="1200" dirty="0"/>
              <a:t>of Oncology 20: 1619–1630, 2009</a:t>
            </a:r>
          </a:p>
        </p:txBody>
      </p:sp>
    </p:spTree>
    <p:extLst>
      <p:ext uri="{BB962C8B-B14F-4D97-AF65-F5344CB8AC3E}">
        <p14:creationId xmlns:p14="http://schemas.microsoft.com/office/powerpoint/2010/main" val="164505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07216"/>
            <a:ext cx="2971800" cy="4093428"/>
          </a:xfrm>
          <a:prstGeom prst="rect">
            <a:avLst/>
          </a:prstGeom>
          <a:noFill/>
        </p:spPr>
        <p:txBody>
          <a:bodyPr wrap="square" rtlCol="0">
            <a:spAutoFit/>
          </a:bodyPr>
          <a:lstStyle/>
          <a:p>
            <a:pPr lvl="0" algn="ctr"/>
            <a:r>
              <a:rPr lang="en-US" sz="1600" b="1" i="1" dirty="0"/>
              <a:t>Several meta-analyses have </a:t>
            </a:r>
            <a:r>
              <a:rPr lang="en-US" sz="1600" b="1" i="1" dirty="0" smtClean="0"/>
              <a:t>been </a:t>
            </a:r>
            <a:r>
              <a:rPr lang="en-US" sz="1600" b="1" i="1" dirty="0"/>
              <a:t>carried out on randomized </a:t>
            </a:r>
            <a:r>
              <a:rPr lang="en-US" sz="1600" b="1" i="1" dirty="0" smtClean="0"/>
              <a:t>trials of </a:t>
            </a:r>
            <a:r>
              <a:rPr lang="en-US" sz="1600" b="1" i="1" dirty="0"/>
              <a:t>ESAs in patients with </a:t>
            </a:r>
            <a:r>
              <a:rPr lang="en-US" sz="1600" b="1" i="1" dirty="0" smtClean="0"/>
              <a:t>cancer. </a:t>
            </a:r>
          </a:p>
          <a:p>
            <a:pPr lvl="0" algn="ctr"/>
            <a:r>
              <a:rPr lang="en-US" sz="1600" b="1" i="1" dirty="0" smtClean="0"/>
              <a:t>Overall</a:t>
            </a:r>
            <a:r>
              <a:rPr lang="en-US" sz="1600" b="1" i="1" dirty="0"/>
              <a:t>, in these pooled analyses including patients with a wide variety </a:t>
            </a:r>
            <a:r>
              <a:rPr lang="en-US" sz="1600" b="1" i="1" dirty="0" smtClean="0"/>
              <a:t>of cancers </a:t>
            </a:r>
            <a:r>
              <a:rPr lang="en-US" sz="1600" b="1" i="1" dirty="0"/>
              <a:t>and baseline thrombosis risk, there is an observed increase in </a:t>
            </a:r>
            <a:r>
              <a:rPr lang="en-US" sz="1600" b="1" i="1" dirty="0" smtClean="0"/>
              <a:t>the incidence </a:t>
            </a:r>
            <a:r>
              <a:rPr lang="en-US" sz="1600" b="1" i="1" dirty="0"/>
              <a:t>of thrombosis associated with ESA therapy, with an </a:t>
            </a:r>
            <a:r>
              <a:rPr lang="en-US" sz="1600" b="1" i="1" dirty="0" smtClean="0"/>
              <a:t>estimated relative </a:t>
            </a:r>
            <a:r>
              <a:rPr lang="en-US" sz="1600" b="1" i="1" dirty="0"/>
              <a:t>risk of approximately </a:t>
            </a:r>
            <a:r>
              <a:rPr lang="en-US" sz="1600" b="1" i="1" dirty="0" smtClean="0"/>
              <a:t>1.6.</a:t>
            </a:r>
          </a:p>
          <a:p>
            <a:pPr marL="342900" lvl="0" indent="-342900">
              <a:buFont typeface="Wingdings" panose="05000000000000000000" pitchFamily="2" charset="2"/>
              <a:buChar char="Ø"/>
            </a:pPr>
            <a:endParaRPr lang="en-US" sz="1600" b="1" i="1" dirty="0" smtClean="0"/>
          </a:p>
          <a:p>
            <a:pPr marL="342900" lvl="0" indent="-342900">
              <a:buFont typeface="Wingdings" panose="05000000000000000000" pitchFamily="2" charset="2"/>
              <a:buChar char="Ø"/>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4" y="509592"/>
            <a:ext cx="809524" cy="257143"/>
          </a:xfrm>
          <a:prstGeom prst="rect">
            <a:avLst/>
          </a:prstGeom>
        </p:spPr>
      </p:pic>
      <p:sp>
        <p:nvSpPr>
          <p:cNvPr id="2" name="TextBox 1"/>
          <p:cNvSpPr txBox="1"/>
          <p:nvPr/>
        </p:nvSpPr>
        <p:spPr>
          <a:xfrm>
            <a:off x="58537" y="4731312"/>
            <a:ext cx="2682006" cy="369332"/>
          </a:xfrm>
          <a:prstGeom prst="rect">
            <a:avLst/>
          </a:prstGeom>
          <a:noFill/>
        </p:spPr>
        <p:txBody>
          <a:bodyPr wrap="square" rtlCol="0">
            <a:spAutoFit/>
          </a:bodyPr>
          <a:lstStyle/>
          <a:p>
            <a:r>
              <a:rPr lang="en-US" sz="900" dirty="0" err="1" smtClean="0"/>
              <a:t>Nowrousian</a:t>
            </a:r>
            <a:r>
              <a:rPr lang="en-US" sz="900" dirty="0" smtClean="0"/>
              <a:t> M., Recombinant Human Erythropoietin (</a:t>
            </a:r>
            <a:r>
              <a:rPr lang="en-US" sz="900" dirty="0" err="1" smtClean="0"/>
              <a:t>rhEPO</a:t>
            </a:r>
            <a:r>
              <a:rPr lang="en-US" sz="900" dirty="0" smtClean="0"/>
              <a:t>) in Clinical Oncology , 2</a:t>
            </a:r>
            <a:r>
              <a:rPr lang="en-US" sz="900" baseline="30000" dirty="0" smtClean="0"/>
              <a:t>nd</a:t>
            </a:r>
            <a:r>
              <a:rPr lang="en-US" sz="900" dirty="0" smtClean="0"/>
              <a:t> edition, 2010</a:t>
            </a:r>
            <a:endParaRPr lang="en-US" sz="9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874" y="366562"/>
            <a:ext cx="58102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895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5796</TotalTime>
  <Words>4263</Words>
  <Application>Microsoft Office PowerPoint</Application>
  <PresentationFormat>On-screen Show (16:9)</PresentationFormat>
  <Paragraphs>388</Paragraphs>
  <Slides>63</Slides>
  <Notes>49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Khorana AA, Kuderer NM, Culakova E, Lyman GH, Francis CW</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george_liloiu</dc:creator>
  <cp:lastModifiedBy>Lazar, Mihaela</cp:lastModifiedBy>
  <cp:revision>241</cp:revision>
  <cp:lastPrinted>2016-04-14T11:37:49Z</cp:lastPrinted>
  <dcterms:created xsi:type="dcterms:W3CDTF">2014-11-27T16:47:40Z</dcterms:created>
  <dcterms:modified xsi:type="dcterms:W3CDTF">2016-04-19T07:46:26Z</dcterms:modified>
</cp:coreProperties>
</file>