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91" r:id="rId3"/>
    <p:sldId id="292" r:id="rId4"/>
    <p:sldId id="293" r:id="rId5"/>
    <p:sldId id="294" r:id="rId6"/>
    <p:sldId id="296" r:id="rId7"/>
    <p:sldId id="297" r:id="rId8"/>
    <p:sldId id="304" r:id="rId9"/>
    <p:sldId id="299" r:id="rId10"/>
    <p:sldId id="305" r:id="rId11"/>
    <p:sldId id="306" r:id="rId12"/>
    <p:sldId id="307" r:id="rId13"/>
    <p:sldId id="308" r:id="rId14"/>
    <p:sldId id="309" r:id="rId15"/>
    <p:sldId id="310" r:id="rId16"/>
    <p:sldId id="311" r:id="rId17"/>
    <p:sldId id="312" r:id="rId18"/>
    <p:sldId id="314" r:id="rId19"/>
    <p:sldId id="313" r:id="rId20"/>
    <p:sldId id="286" r:id="rId21"/>
  </p:sldIdLst>
  <p:sldSz cx="9144000" cy="5143500" type="screen16x9"/>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6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p:scale>
          <a:sx n="80" d="100"/>
          <a:sy n="80" d="100"/>
        </p:scale>
        <p:origin x="-1086" y="-204"/>
      </p:cViewPr>
      <p:guideLst>
        <p:guide orient="horz" pos="1620"/>
        <p:guide pos="288"/>
      </p:guideLst>
    </p:cSldViewPr>
  </p:slideViewPr>
  <p:notesTextViewPr>
    <p:cViewPr>
      <p:scale>
        <a:sx n="1" d="1"/>
        <a:sy n="1" d="1"/>
      </p:scale>
      <p:origin x="0" y="0"/>
    </p:cViewPr>
  </p:notesTextViewPr>
  <p:notesViewPr>
    <p:cSldViewPr>
      <p:cViewPr varScale="1">
        <p:scale>
          <a:sx n="90" d="100"/>
          <a:sy n="90" d="100"/>
        </p:scale>
        <p:origin x="-3744"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88D1AA6B-56BB-4EDF-8D64-23022C705AD6}" type="datetimeFigureOut">
              <a:rPr lang="en-US" smtClean="0"/>
              <a:t>3/31/2016</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E3177D29-762B-4DE5-B0A8-930ACDE22CE4}" type="slidenum">
              <a:rPr lang="en-US" smtClean="0"/>
              <a:t>‹#›</a:t>
            </a:fld>
            <a:endParaRPr lang="en-US"/>
          </a:p>
        </p:txBody>
      </p:sp>
    </p:spTree>
    <p:extLst>
      <p:ext uri="{BB962C8B-B14F-4D97-AF65-F5344CB8AC3E}">
        <p14:creationId xmlns:p14="http://schemas.microsoft.com/office/powerpoint/2010/main" val="376980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C6E55180-DC4A-48C1-BD99-AA076DF97E56}" type="datetimeFigureOut">
              <a:rPr lang="ro-RO" smtClean="0"/>
              <a:t>31.03.2016</a:t>
            </a:fld>
            <a:endParaRPr lang="ro-RO"/>
          </a:p>
        </p:txBody>
      </p:sp>
      <p:sp>
        <p:nvSpPr>
          <p:cNvPr id="4" name="Slide Image Placeholder 3"/>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C6E9810E-0412-4B0F-A669-A7FD054C1E20}" type="slidenum">
              <a:rPr lang="ro-RO" smtClean="0"/>
              <a:t>‹#›</a:t>
            </a:fld>
            <a:endParaRPr lang="ro-RO"/>
          </a:p>
        </p:txBody>
      </p:sp>
    </p:spTree>
    <p:extLst>
      <p:ext uri="{BB962C8B-B14F-4D97-AF65-F5344CB8AC3E}">
        <p14:creationId xmlns:p14="http://schemas.microsoft.com/office/powerpoint/2010/main" val="47746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(News</a:t>
            </a:r>
            <a:r>
              <a:rPr lang="en-US" baseline="0" dirty="0" smtClean="0"/>
              <a:t> in Hematology) </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a:t>
            </a:fld>
            <a:endParaRPr lang="ro-RO"/>
          </a:p>
        </p:txBody>
      </p:sp>
    </p:spTree>
    <p:extLst>
      <p:ext uri="{BB962C8B-B14F-4D97-AF65-F5344CB8AC3E}">
        <p14:creationId xmlns:p14="http://schemas.microsoft.com/office/powerpoint/2010/main" val="120102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Hematopoietic response</a:t>
            </a:r>
          </a:p>
          <a:p>
            <a:r>
              <a:rPr lang="en-US" sz="1200" b="0" i="0" u="none" strike="noStrike" kern="1200" baseline="0" dirty="0" smtClean="0">
                <a:solidFill>
                  <a:schemeClr val="tx1"/>
                </a:solidFill>
                <a:latin typeface="+mn-lt"/>
                <a:ea typeface="+mn-ea"/>
                <a:cs typeface="+mn-cs"/>
              </a:rPr>
              <a:t>We extracted data from seven studies (11 comparisons; 1712 participants).</a:t>
            </a:r>
          </a:p>
          <a:p>
            <a:r>
              <a:rPr lang="en-US" sz="1200" b="0" i="0" u="none" strike="noStrike" kern="1200" baseline="0" dirty="0" smtClean="0">
                <a:solidFill>
                  <a:schemeClr val="tx1"/>
                </a:solidFill>
                <a:latin typeface="+mn-lt"/>
                <a:ea typeface="+mn-ea"/>
                <a:cs typeface="+mn-cs"/>
              </a:rPr>
              <a:t>Hematopoietic response rate was statistically significantly superior in participants receiving iron supplementation to ESAs than participants receiving ESAs alone in the management of CIA (risk ratio (RR) 1.17, 95% confidence interval (CI) 1.09 to 1.26; P &lt; 0.0001) (Analysis 1.1). There was no heterogeneity</a:t>
            </a:r>
          </a:p>
          <a:p>
            <a:r>
              <a:rPr lang="en-US" sz="1200" b="0" i="0" u="none" strike="noStrike" kern="1200" baseline="0" dirty="0" smtClean="0">
                <a:solidFill>
                  <a:schemeClr val="tx1"/>
                </a:solidFill>
                <a:latin typeface="+mn-lt"/>
                <a:ea typeface="+mn-ea"/>
                <a:cs typeface="+mn-cs"/>
              </a:rPr>
              <a:t>among these trials (I² = 15%, P = 0.30).</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10</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RBC transfusions</a:t>
            </a:r>
          </a:p>
          <a:p>
            <a:r>
              <a:rPr lang="en-US" dirty="0" smtClean="0"/>
              <a:t>We extracted data from seven studies (11 comparisons; 1719 participants).</a:t>
            </a:r>
          </a:p>
          <a:p>
            <a:r>
              <a:rPr lang="en-US" dirty="0" smtClean="0"/>
              <a:t>Significantly fewer participants treated with iron supplementation to ESAs required RBC transfusions compared to participants treated with ESAs alone (RR 0.74, 95% CI 0.60 to 0.92; P = 0.007) (Analysis 1.2).</a:t>
            </a:r>
            <a:r>
              <a:rPr lang="en-US" dirty="0" err="1" smtClean="0"/>
              <a:t>Therewas</a:t>
            </a:r>
            <a:r>
              <a:rPr lang="en-US" dirty="0" smtClean="0"/>
              <a:t> no heterogeneity among these trials (I² = 0%, P = 0.90).</a:t>
            </a:r>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11</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Mean change in </a:t>
            </a:r>
            <a:r>
              <a:rPr lang="en-US" sz="1200" b="1" i="0" u="none" strike="noStrike" kern="1200" baseline="0" dirty="0" err="1" smtClean="0">
                <a:solidFill>
                  <a:schemeClr val="tx1"/>
                </a:solidFill>
                <a:latin typeface="+mn-lt"/>
                <a:ea typeface="+mn-ea"/>
                <a:cs typeface="+mn-cs"/>
              </a:rPr>
              <a:t>Hb</a:t>
            </a:r>
            <a:r>
              <a:rPr lang="en-US" sz="1200" b="1" i="0" u="none" strike="noStrike" kern="1200" baseline="0" dirty="0" smtClean="0">
                <a:solidFill>
                  <a:schemeClr val="tx1"/>
                </a:solidFill>
                <a:latin typeface="+mn-lt"/>
                <a:ea typeface="+mn-ea"/>
                <a:cs typeface="+mn-cs"/>
              </a:rPr>
              <a:t> level</a:t>
            </a:r>
          </a:p>
          <a:p>
            <a:r>
              <a:rPr lang="en-US" sz="1200" b="0" i="0" u="none" strike="noStrike" kern="1200" baseline="0" dirty="0" smtClean="0">
                <a:solidFill>
                  <a:schemeClr val="tx1"/>
                </a:solidFill>
                <a:latin typeface="+mn-lt"/>
                <a:ea typeface="+mn-ea"/>
                <a:cs typeface="+mn-cs"/>
              </a:rPr>
              <a:t>We extracted data </a:t>
            </a:r>
            <a:r>
              <a:rPr lang="en-US" sz="1200" b="0" i="0" u="none" strike="noStrike" kern="1200" baseline="0" dirty="0" err="1" smtClean="0">
                <a:solidFill>
                  <a:schemeClr val="tx1"/>
                </a:solidFill>
                <a:latin typeface="+mn-lt"/>
                <a:ea typeface="+mn-ea"/>
                <a:cs typeface="+mn-cs"/>
              </a:rPr>
              <a:t>fromthree</a:t>
            </a:r>
            <a:r>
              <a:rPr lang="en-US" sz="1200" b="0" i="0" u="none" strike="noStrike" kern="1200" baseline="0" dirty="0" smtClean="0">
                <a:solidFill>
                  <a:schemeClr val="tx1"/>
                </a:solidFill>
                <a:latin typeface="+mn-lt"/>
                <a:ea typeface="+mn-ea"/>
                <a:cs typeface="+mn-cs"/>
              </a:rPr>
              <a:t> studies (seven comparisons; 827 participants).</a:t>
            </a:r>
          </a:p>
          <a:p>
            <a:r>
              <a:rPr lang="en-US" sz="1200" b="0" i="0" u="none" strike="noStrike" kern="1200" baseline="0" dirty="0" err="1" smtClean="0">
                <a:solidFill>
                  <a:schemeClr val="tx1"/>
                </a:solidFill>
                <a:latin typeface="+mn-lt"/>
                <a:ea typeface="+mn-ea"/>
                <a:cs typeface="+mn-cs"/>
              </a:rPr>
              <a:t>Hb</a:t>
            </a:r>
            <a:r>
              <a:rPr lang="en-US" sz="1200" b="0" i="0" u="none" strike="noStrike" kern="1200" baseline="0" dirty="0" smtClean="0">
                <a:solidFill>
                  <a:schemeClr val="tx1"/>
                </a:solidFill>
                <a:latin typeface="+mn-lt"/>
                <a:ea typeface="+mn-ea"/>
                <a:cs typeface="+mn-cs"/>
              </a:rPr>
              <a:t> level was statistically significantly superior in participants receiving iron supplementation to ESAs than in participants receiving ESAs alone in the management of CIA (mean difference (MD) 0.48, 95% CI 0.10 to 0.86; P = 0.01). There was substantial heterogeneity among these trials (I² =69%, P = 0.003).</a:t>
            </a:r>
            <a:endParaRPr lang="en-US" b="0" dirty="0"/>
          </a:p>
        </p:txBody>
      </p:sp>
      <p:sp>
        <p:nvSpPr>
          <p:cNvPr id="4" name="Slide Number Placeholder 3"/>
          <p:cNvSpPr>
            <a:spLocks noGrp="1"/>
          </p:cNvSpPr>
          <p:nvPr>
            <p:ph type="sldNum" sz="quarter" idx="10"/>
          </p:nvPr>
        </p:nvSpPr>
        <p:spPr/>
        <p:txBody>
          <a:bodyPr/>
          <a:lstStyle/>
          <a:p>
            <a:fld id="{C6E9810E-0412-4B0F-A669-A7FD054C1E20}" type="slidenum">
              <a:rPr lang="ro-RO" smtClean="0"/>
              <a:t>12</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Mean change in </a:t>
            </a:r>
            <a:r>
              <a:rPr lang="en-US" sz="1200" b="1" i="0" u="none" strike="noStrike" kern="1200" baseline="0" dirty="0" err="1" smtClean="0">
                <a:solidFill>
                  <a:schemeClr val="tx1"/>
                </a:solidFill>
                <a:latin typeface="+mn-lt"/>
                <a:ea typeface="+mn-ea"/>
                <a:cs typeface="+mn-cs"/>
              </a:rPr>
              <a:t>Hb</a:t>
            </a:r>
            <a:r>
              <a:rPr lang="en-US" sz="1200" b="1" i="0" u="none" strike="noStrike" kern="1200" baseline="0" dirty="0" smtClean="0">
                <a:solidFill>
                  <a:schemeClr val="tx1"/>
                </a:solidFill>
                <a:latin typeface="+mn-lt"/>
                <a:ea typeface="+mn-ea"/>
                <a:cs typeface="+mn-cs"/>
              </a:rPr>
              <a:t> level</a:t>
            </a:r>
          </a:p>
          <a:p>
            <a:r>
              <a:rPr lang="en-US" sz="1200" b="0" i="0" u="none" strike="noStrike" kern="1200" baseline="0" dirty="0" smtClean="0">
                <a:solidFill>
                  <a:schemeClr val="tx1"/>
                </a:solidFill>
                <a:latin typeface="+mn-lt"/>
                <a:ea typeface="+mn-ea"/>
                <a:cs typeface="+mn-cs"/>
              </a:rPr>
              <a:t>We extracted data </a:t>
            </a:r>
            <a:r>
              <a:rPr lang="en-US" sz="1200" b="0" i="0" u="none" strike="noStrike" kern="1200" baseline="0" dirty="0" err="1" smtClean="0">
                <a:solidFill>
                  <a:schemeClr val="tx1"/>
                </a:solidFill>
                <a:latin typeface="+mn-lt"/>
                <a:ea typeface="+mn-ea"/>
                <a:cs typeface="+mn-cs"/>
              </a:rPr>
              <a:t>fromthree</a:t>
            </a:r>
            <a:r>
              <a:rPr lang="en-US" sz="1200" b="0" i="0" u="none" strike="noStrike" kern="1200" baseline="0" dirty="0" smtClean="0">
                <a:solidFill>
                  <a:schemeClr val="tx1"/>
                </a:solidFill>
                <a:latin typeface="+mn-lt"/>
                <a:ea typeface="+mn-ea"/>
                <a:cs typeface="+mn-cs"/>
              </a:rPr>
              <a:t> studies (seven comparisons; 827 participants).</a:t>
            </a:r>
          </a:p>
          <a:p>
            <a:r>
              <a:rPr lang="en-US" sz="1200" b="0" i="0" u="none" strike="noStrike" kern="1200" baseline="0" dirty="0" err="1" smtClean="0">
                <a:solidFill>
                  <a:schemeClr val="tx1"/>
                </a:solidFill>
                <a:latin typeface="+mn-lt"/>
                <a:ea typeface="+mn-ea"/>
                <a:cs typeface="+mn-cs"/>
              </a:rPr>
              <a:t>Hb</a:t>
            </a:r>
            <a:r>
              <a:rPr lang="en-US" sz="1200" b="0" i="0" u="none" strike="noStrike" kern="1200" baseline="0" dirty="0" smtClean="0">
                <a:solidFill>
                  <a:schemeClr val="tx1"/>
                </a:solidFill>
                <a:latin typeface="+mn-lt"/>
                <a:ea typeface="+mn-ea"/>
                <a:cs typeface="+mn-cs"/>
              </a:rPr>
              <a:t> level was statistically significantly superior in participants receiving iron supplementation to ESAs than in participants receiving ESAs alone in the management of CIA (mean difference (MD) 0.48, 95% CI 0.10 to 0.86; P = 0.01). There was substantial heterogeneity among these trials (I² =69%, P = 0.003).</a:t>
            </a:r>
            <a:endParaRPr lang="en-US" b="0" dirty="0"/>
          </a:p>
        </p:txBody>
      </p:sp>
      <p:sp>
        <p:nvSpPr>
          <p:cNvPr id="4" name="Slide Number Placeholder 3"/>
          <p:cNvSpPr>
            <a:spLocks noGrp="1"/>
          </p:cNvSpPr>
          <p:nvPr>
            <p:ph type="sldNum" sz="quarter" idx="10"/>
          </p:nvPr>
        </p:nvSpPr>
        <p:spPr/>
        <p:txBody>
          <a:bodyPr/>
          <a:lstStyle/>
          <a:p>
            <a:fld id="{C6E9810E-0412-4B0F-A669-A7FD054C1E20}" type="slidenum">
              <a:rPr lang="ro-RO" smtClean="0"/>
              <a:t>13</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Quality of life</a:t>
            </a:r>
          </a:p>
          <a:p>
            <a:r>
              <a:rPr lang="en-US" sz="1200" b="0" i="0" u="none" strike="noStrike" kern="1200" baseline="0" dirty="0" smtClean="0">
                <a:solidFill>
                  <a:schemeClr val="tx1"/>
                </a:solidFill>
                <a:latin typeface="+mn-lt"/>
                <a:ea typeface="+mn-ea"/>
                <a:cs typeface="+mn-cs"/>
              </a:rPr>
              <a:t>Quality of life data were extractable from three studies (four comparisons; 1124 participants). We found no differences in terms of quality of life between participants receiving iron supplementation to ESAs versus those who received ESAs alone (standardized mean difference (SMD) 0.01, 95% CI -0.10 to 0.12; P = 0.88). There was no heterogeneity among these trials (I²= 0%, P = 0.54).</a:t>
            </a:r>
            <a:endParaRPr lang="en-US" b="0" dirty="0"/>
          </a:p>
        </p:txBody>
      </p:sp>
      <p:sp>
        <p:nvSpPr>
          <p:cNvPr id="4" name="Slide Number Placeholder 3"/>
          <p:cNvSpPr>
            <a:spLocks noGrp="1"/>
          </p:cNvSpPr>
          <p:nvPr>
            <p:ph type="sldNum" sz="quarter" idx="10"/>
          </p:nvPr>
        </p:nvSpPr>
        <p:spPr/>
        <p:txBody>
          <a:bodyPr/>
          <a:lstStyle/>
          <a:p>
            <a:fld id="{C6E9810E-0412-4B0F-A669-A7FD054C1E20}" type="slidenum">
              <a:rPr lang="ro-RO" smtClean="0"/>
              <a:t>14</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6E9810E-0412-4B0F-A669-A7FD054C1E20}" type="slidenum">
              <a:rPr lang="ro-RO" smtClean="0"/>
              <a:t>15</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6E9810E-0412-4B0F-A669-A7FD054C1E20}" type="slidenum">
              <a:rPr lang="ro-RO" smtClean="0"/>
              <a:t>16</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6E9810E-0412-4B0F-A669-A7FD054C1E20}" type="slidenum">
              <a:rPr lang="ro-RO" smtClean="0"/>
              <a:t>17</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6E9810E-0412-4B0F-A669-A7FD054C1E20}" type="slidenum">
              <a:rPr lang="ro-RO" smtClean="0"/>
              <a:t>18</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19</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2</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E9810E-0412-4B0F-A669-A7FD054C1E20}" type="slidenum">
              <a:rPr lang="ro-RO" smtClean="0"/>
              <a:t>20</a:t>
            </a:fld>
            <a:endParaRPr lang="ro-RO"/>
          </a:p>
        </p:txBody>
      </p:sp>
    </p:spTree>
    <p:extLst>
      <p:ext uri="{BB962C8B-B14F-4D97-AF65-F5344CB8AC3E}">
        <p14:creationId xmlns:p14="http://schemas.microsoft.com/office/powerpoint/2010/main" val="169202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3</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4</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5</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Majoritatea</a:t>
            </a:r>
            <a:r>
              <a:rPr lang="en-US" b="1" dirty="0" smtClean="0"/>
              <a:t> </a:t>
            </a:r>
            <a:r>
              <a:rPr lang="en-US" b="1" dirty="0" err="1" smtClean="0"/>
              <a:t>pacientilor</a:t>
            </a:r>
            <a:r>
              <a:rPr lang="en-US" b="1" dirty="0" smtClean="0"/>
              <a:t> cu cancer </a:t>
            </a:r>
            <a:r>
              <a:rPr lang="en-US" b="1" dirty="0" err="1" smtClean="0"/>
              <a:t>tratati</a:t>
            </a:r>
            <a:r>
              <a:rPr lang="en-US" b="1" dirty="0" smtClean="0"/>
              <a:t> cu </a:t>
            </a:r>
            <a:r>
              <a:rPr lang="en-US" b="1" dirty="0" err="1" smtClean="0"/>
              <a:t>chimioterapie</a:t>
            </a:r>
            <a:r>
              <a:rPr lang="en-US" b="1" dirty="0" smtClean="0"/>
              <a:t> </a:t>
            </a:r>
            <a:r>
              <a:rPr lang="en-US" b="1" dirty="0" err="1" smtClean="0"/>
              <a:t>dezvolta</a:t>
            </a:r>
            <a:r>
              <a:rPr lang="en-US" b="1" dirty="0" smtClean="0"/>
              <a:t> CIA.</a:t>
            </a:r>
          </a:p>
          <a:p>
            <a:r>
              <a:rPr lang="en-US" dirty="0" smtClean="0"/>
              <a:t>~ 83% </a:t>
            </a:r>
            <a:r>
              <a:rPr lang="en-US" dirty="0" err="1" smtClean="0"/>
              <a:t>dintre</a:t>
            </a:r>
            <a:r>
              <a:rPr lang="en-US" dirty="0" smtClean="0"/>
              <a:t> </a:t>
            </a:r>
            <a:r>
              <a:rPr lang="en-US" dirty="0" err="1" smtClean="0"/>
              <a:t>pacienti</a:t>
            </a:r>
            <a:r>
              <a:rPr lang="en-US" dirty="0" smtClean="0"/>
              <a:t> </a:t>
            </a:r>
            <a:r>
              <a:rPr lang="en-US" dirty="0" err="1" smtClean="0"/>
              <a:t>tratati</a:t>
            </a:r>
            <a:r>
              <a:rPr lang="en-US" dirty="0" smtClean="0"/>
              <a:t> cu CT </a:t>
            </a:r>
            <a:r>
              <a:rPr lang="en-US" dirty="0" err="1" smtClean="0"/>
              <a:t>dezvolta</a:t>
            </a:r>
            <a:r>
              <a:rPr lang="en-US" dirty="0" smtClean="0"/>
              <a:t> CIA.</a:t>
            </a:r>
          </a:p>
          <a:p>
            <a:r>
              <a:rPr lang="en-US" b="1" dirty="0" err="1" smtClean="0"/>
              <a:t>Majoritatea</a:t>
            </a:r>
            <a:r>
              <a:rPr lang="en-US" b="1" dirty="0" smtClean="0"/>
              <a:t> </a:t>
            </a:r>
            <a:r>
              <a:rPr lang="en-US" b="1" dirty="0" err="1" smtClean="0"/>
              <a:t>pacientilor</a:t>
            </a:r>
            <a:r>
              <a:rPr lang="en-US" b="1" dirty="0" smtClean="0"/>
              <a:t> cu CIA </a:t>
            </a:r>
            <a:r>
              <a:rPr lang="en-US" b="1" dirty="0" err="1" smtClean="0"/>
              <a:t>sufera</a:t>
            </a:r>
            <a:r>
              <a:rPr lang="en-US" b="1" baseline="0" dirty="0" smtClean="0"/>
              <a:t> de </a:t>
            </a:r>
            <a:r>
              <a:rPr lang="en-US" b="1" baseline="0" dirty="0" err="1" smtClean="0"/>
              <a:t>astenie</a:t>
            </a:r>
            <a:r>
              <a:rPr lang="en-US" b="1" baseline="0" dirty="0" smtClean="0"/>
              <a:t>, stare de </a:t>
            </a:r>
            <a:r>
              <a:rPr lang="en-US" b="1" baseline="0" dirty="0" err="1" smtClean="0"/>
              <a:t>slabiciune</a:t>
            </a:r>
            <a:r>
              <a:rPr lang="en-US" b="1" baseline="0" dirty="0" smtClean="0"/>
              <a:t>, </a:t>
            </a:r>
            <a:r>
              <a:rPr lang="en-US" b="1" baseline="0" dirty="0" err="1" smtClean="0"/>
              <a:t>dispnee</a:t>
            </a:r>
            <a:r>
              <a:rPr lang="en-US" b="1" baseline="0" dirty="0" smtClean="0"/>
              <a:t> </a:t>
            </a:r>
            <a:r>
              <a:rPr lang="en-US" b="1" baseline="0" dirty="0" smtClean="0">
                <a:sym typeface="Wingdings" panose="05000000000000000000" pitchFamily="2" charset="2"/>
              </a:rPr>
              <a:t> </a:t>
            </a:r>
            <a:r>
              <a:rPr lang="en-US" b="1" baseline="0" dirty="0" err="1" smtClean="0">
                <a:sym typeface="Wingdings" panose="05000000000000000000" pitchFamily="2" charset="2"/>
              </a:rPr>
              <a:t>scaderea</a:t>
            </a:r>
            <a:r>
              <a:rPr lang="en-US" b="1" baseline="0" dirty="0" smtClean="0">
                <a:sym typeface="Wingdings" panose="05000000000000000000" pitchFamily="2" charset="2"/>
              </a:rPr>
              <a:t> </a:t>
            </a:r>
            <a:r>
              <a:rPr lang="en-US" b="1" baseline="0" dirty="0" err="1" smtClean="0">
                <a:sym typeface="Wingdings" panose="05000000000000000000" pitchFamily="2" charset="2"/>
              </a:rPr>
              <a:t>calitatii</a:t>
            </a:r>
            <a:r>
              <a:rPr lang="en-US" b="1" baseline="0" dirty="0" smtClean="0">
                <a:sym typeface="Wingdings" panose="05000000000000000000" pitchFamily="2" charset="2"/>
              </a:rPr>
              <a:t> </a:t>
            </a:r>
            <a:r>
              <a:rPr lang="en-US" b="1" baseline="0" dirty="0" err="1" smtClean="0">
                <a:sym typeface="Wingdings" panose="05000000000000000000" pitchFamily="2" charset="2"/>
              </a:rPr>
              <a:t>vietii</a:t>
            </a:r>
            <a:r>
              <a:rPr lang="en-US" b="1" baseline="0" dirty="0" smtClean="0">
                <a:sym typeface="Wingdings" panose="05000000000000000000" pitchFamily="2" charset="2"/>
              </a:rPr>
              <a:t> </a:t>
            </a:r>
            <a:r>
              <a:rPr lang="en-US" b="1" baseline="0" dirty="0" err="1" smtClean="0">
                <a:sym typeface="Wingdings" panose="05000000000000000000" pitchFamily="2" charset="2"/>
              </a:rPr>
              <a:t>si</a:t>
            </a:r>
            <a:r>
              <a:rPr lang="en-US" b="1" baseline="0" dirty="0" smtClean="0">
                <a:sym typeface="Wingdings" panose="05000000000000000000" pitchFamily="2" charset="2"/>
              </a:rPr>
              <a:t> a </a:t>
            </a:r>
            <a:r>
              <a:rPr lang="en-US" b="1" baseline="0" dirty="0" err="1" smtClean="0">
                <a:sym typeface="Wingdings" panose="05000000000000000000" pitchFamily="2" charset="2"/>
              </a:rPr>
              <a:t>statusului</a:t>
            </a:r>
            <a:r>
              <a:rPr lang="en-US" b="1" baseline="0" dirty="0" smtClean="0">
                <a:sym typeface="Wingdings" panose="05000000000000000000" pitchFamily="2" charset="2"/>
              </a:rPr>
              <a:t> de </a:t>
            </a:r>
            <a:r>
              <a:rPr lang="en-US" b="1" baseline="0" dirty="0" err="1" smtClean="0">
                <a:sym typeface="Wingdings" panose="05000000000000000000" pitchFamily="2" charset="2"/>
              </a:rPr>
              <a:t>performanta</a:t>
            </a:r>
            <a:r>
              <a:rPr lang="en-US" b="1" baseline="0" dirty="0" smtClean="0">
                <a:sym typeface="Wingdings" panose="05000000000000000000" pitchFamily="2" charset="2"/>
              </a:rPr>
              <a:t>. </a:t>
            </a:r>
          </a:p>
          <a:p>
            <a:r>
              <a:rPr lang="en-US" b="1" baseline="0" dirty="0" err="1" smtClean="0">
                <a:sym typeface="Wingdings" panose="05000000000000000000" pitchFamily="2" charset="2"/>
              </a:rPr>
              <a:t>Obiectivul</a:t>
            </a:r>
            <a:r>
              <a:rPr lang="en-US" b="1" baseline="0" dirty="0" smtClean="0">
                <a:sym typeface="Wingdings" panose="05000000000000000000" pitchFamily="2" charset="2"/>
              </a:rPr>
              <a:t> major al </a:t>
            </a:r>
            <a:r>
              <a:rPr lang="en-US" b="1" baseline="0" dirty="0" err="1" smtClean="0">
                <a:sym typeface="Wingdings" panose="05000000000000000000" pitchFamily="2" charset="2"/>
              </a:rPr>
              <a:t>tratamentului</a:t>
            </a:r>
            <a:r>
              <a:rPr lang="en-US" b="1" baseline="0" dirty="0" smtClean="0">
                <a:sym typeface="Wingdings" panose="05000000000000000000" pitchFamily="2" charset="2"/>
              </a:rPr>
              <a:t> in </a:t>
            </a:r>
            <a:r>
              <a:rPr lang="en-US" b="1" baseline="0" dirty="0" err="1" smtClean="0">
                <a:sym typeface="Wingdings" panose="05000000000000000000" pitchFamily="2" charset="2"/>
              </a:rPr>
              <a:t>cazul</a:t>
            </a:r>
            <a:r>
              <a:rPr lang="en-US" b="1" baseline="0" dirty="0" smtClean="0">
                <a:sym typeface="Wingdings" panose="05000000000000000000" pitchFamily="2" charset="2"/>
              </a:rPr>
              <a:t> </a:t>
            </a:r>
            <a:r>
              <a:rPr lang="en-US" b="1" baseline="0" dirty="0" err="1" smtClean="0">
                <a:sym typeface="Wingdings" panose="05000000000000000000" pitchFamily="2" charset="2"/>
              </a:rPr>
              <a:t>pacientilor</a:t>
            </a:r>
            <a:r>
              <a:rPr lang="en-US" b="1" baseline="0" dirty="0" smtClean="0">
                <a:sym typeface="Wingdings" panose="05000000000000000000" pitchFamily="2" charset="2"/>
              </a:rPr>
              <a:t> cu CIA </a:t>
            </a:r>
            <a:r>
              <a:rPr lang="en-US" b="1" baseline="0" dirty="0" err="1" smtClean="0">
                <a:sym typeface="Wingdings" panose="05000000000000000000" pitchFamily="2" charset="2"/>
              </a:rPr>
              <a:t>este</a:t>
            </a:r>
            <a:r>
              <a:rPr lang="en-US" b="1" baseline="0" dirty="0" smtClean="0">
                <a:sym typeface="Wingdings" panose="05000000000000000000" pitchFamily="2" charset="2"/>
              </a:rPr>
              <a:t> </a:t>
            </a:r>
            <a:r>
              <a:rPr lang="en-US" b="1" baseline="0" dirty="0" err="1" smtClean="0">
                <a:sym typeface="Wingdings" panose="05000000000000000000" pitchFamily="2" charset="2"/>
              </a:rPr>
              <a:t>reducerea</a:t>
            </a:r>
            <a:r>
              <a:rPr lang="en-US" b="1" baseline="0" dirty="0" smtClean="0">
                <a:sym typeface="Wingdings" panose="05000000000000000000" pitchFamily="2" charset="2"/>
              </a:rPr>
              <a:t> </a:t>
            </a:r>
            <a:r>
              <a:rPr lang="en-US" b="1" baseline="0" dirty="0" err="1" smtClean="0">
                <a:sym typeface="Wingdings" panose="05000000000000000000" pitchFamily="2" charset="2"/>
              </a:rPr>
              <a:t>necesarului</a:t>
            </a:r>
            <a:r>
              <a:rPr lang="en-US" b="1" baseline="0" dirty="0" smtClean="0">
                <a:sym typeface="Wingdings" panose="05000000000000000000" pitchFamily="2" charset="2"/>
              </a:rPr>
              <a:t> de </a:t>
            </a:r>
            <a:r>
              <a:rPr lang="en-US" b="1" baseline="0" dirty="0" err="1" smtClean="0">
                <a:sym typeface="Wingdings" panose="05000000000000000000" pitchFamily="2" charset="2"/>
              </a:rPr>
              <a:t>trasnfuzii</a:t>
            </a:r>
            <a:r>
              <a:rPr lang="en-US" b="1" baseline="0" dirty="0" smtClean="0">
                <a:sym typeface="Wingdings" panose="05000000000000000000" pitchFamily="2" charset="2"/>
              </a:rPr>
              <a:t> </a:t>
            </a:r>
            <a:r>
              <a:rPr lang="en-US" b="1" baseline="0" dirty="0" err="1" smtClean="0">
                <a:sym typeface="Wingdings" panose="05000000000000000000" pitchFamily="2" charset="2"/>
              </a:rPr>
              <a:t>si</a:t>
            </a:r>
            <a:r>
              <a:rPr lang="en-US" b="1" baseline="0" dirty="0" smtClean="0">
                <a:sym typeface="Wingdings" panose="05000000000000000000" pitchFamily="2" charset="2"/>
              </a:rPr>
              <a:t> </a:t>
            </a:r>
            <a:r>
              <a:rPr lang="en-US" b="1" baseline="0" dirty="0" err="1" smtClean="0">
                <a:sym typeface="Wingdings" panose="05000000000000000000" pitchFamily="2" charset="2"/>
              </a:rPr>
              <a:t>maximizarea</a:t>
            </a:r>
            <a:r>
              <a:rPr lang="en-US" b="1" baseline="0" dirty="0" smtClean="0">
                <a:sym typeface="Wingdings" panose="05000000000000000000" pitchFamily="2" charset="2"/>
              </a:rPr>
              <a:t> </a:t>
            </a:r>
            <a:r>
              <a:rPr lang="en-US" b="1" baseline="0" dirty="0" err="1" smtClean="0">
                <a:sym typeface="Wingdings" panose="05000000000000000000" pitchFamily="2" charset="2"/>
              </a:rPr>
              <a:t>calitatii</a:t>
            </a:r>
            <a:r>
              <a:rPr lang="en-US" b="1" baseline="0" dirty="0" smtClean="0">
                <a:sym typeface="Wingdings" panose="05000000000000000000" pitchFamily="2" charset="2"/>
              </a:rPr>
              <a:t> </a:t>
            </a:r>
            <a:r>
              <a:rPr lang="en-US" b="1" baseline="0" dirty="0" err="1" smtClean="0">
                <a:sym typeface="Wingdings" panose="05000000000000000000" pitchFamily="2" charset="2"/>
              </a:rPr>
              <a:t>vietii</a:t>
            </a:r>
            <a:r>
              <a:rPr lang="en-US" b="1" baseline="0" dirty="0" smtClean="0">
                <a:sym typeface="Wingdings" panose="05000000000000000000" pitchFamily="2" charset="2"/>
              </a:rPr>
              <a:t>. </a:t>
            </a:r>
          </a:p>
          <a:p>
            <a:r>
              <a:rPr lang="en-US" baseline="0" dirty="0" err="1" smtClean="0">
                <a:sym typeface="Wingdings" panose="05000000000000000000" pitchFamily="2" charset="2"/>
              </a:rPr>
              <a:t>Ghidurile</a:t>
            </a:r>
            <a:r>
              <a:rPr lang="en-US" baseline="0" dirty="0" smtClean="0">
                <a:sym typeface="Wingdings" panose="05000000000000000000" pitchFamily="2" charset="2"/>
              </a:rPr>
              <a:t> NCCN </a:t>
            </a:r>
            <a:r>
              <a:rPr lang="en-US" baseline="0" dirty="0" err="1" smtClean="0">
                <a:sym typeface="Wingdings" panose="05000000000000000000" pitchFamily="2" charset="2"/>
              </a:rPr>
              <a:t>si</a:t>
            </a:r>
            <a:r>
              <a:rPr lang="en-US" baseline="0" dirty="0" smtClean="0">
                <a:sym typeface="Wingdings" panose="05000000000000000000" pitchFamily="2" charset="2"/>
              </a:rPr>
              <a:t> EORTC </a:t>
            </a:r>
            <a:r>
              <a:rPr lang="en-US" baseline="0" dirty="0" err="1" smtClean="0">
                <a:sym typeface="Wingdings" panose="05000000000000000000" pitchFamily="2" charset="2"/>
              </a:rPr>
              <a:t>recomanda</a:t>
            </a:r>
            <a:r>
              <a:rPr lang="en-US" baseline="0" dirty="0" smtClean="0">
                <a:sym typeface="Wingdings" panose="05000000000000000000" pitchFamily="2" charset="2"/>
              </a:rPr>
              <a:t> </a:t>
            </a:r>
            <a:r>
              <a:rPr lang="en-US" baseline="0" dirty="0" err="1" smtClean="0">
                <a:sym typeface="Wingdings" panose="05000000000000000000" pitchFamily="2" charset="2"/>
              </a:rPr>
              <a:t>transfuziile</a:t>
            </a:r>
            <a:r>
              <a:rPr lang="en-US" baseline="0" dirty="0" smtClean="0">
                <a:sym typeface="Wingdings" panose="05000000000000000000" pitchFamily="2" charset="2"/>
              </a:rPr>
              <a:t> de </a:t>
            </a:r>
            <a:r>
              <a:rPr lang="en-US" baseline="0" dirty="0" err="1" smtClean="0">
                <a:sym typeface="Wingdings" panose="05000000000000000000" pitchFamily="2" charset="2"/>
              </a:rPr>
              <a:t>eritrocite</a:t>
            </a:r>
            <a:r>
              <a:rPr lang="en-US" baseline="0" dirty="0" smtClean="0">
                <a:sym typeface="Wingdings" panose="05000000000000000000" pitchFamily="2" charset="2"/>
              </a:rPr>
              <a:t> ca o </a:t>
            </a:r>
            <a:r>
              <a:rPr lang="en-US" baseline="0" dirty="0" err="1" smtClean="0">
                <a:sym typeface="Wingdings" panose="05000000000000000000" pitchFamily="2" charset="2"/>
              </a:rPr>
              <a:t>strategie</a:t>
            </a:r>
            <a:r>
              <a:rPr lang="en-US" baseline="0" dirty="0" smtClean="0">
                <a:sym typeface="Wingdings" panose="05000000000000000000" pitchFamily="2" charset="2"/>
              </a:rPr>
              <a:t> </a:t>
            </a:r>
            <a:r>
              <a:rPr lang="en-US" baseline="0" dirty="0" err="1" smtClean="0">
                <a:sym typeface="Wingdings" panose="05000000000000000000" pitchFamily="2" charset="2"/>
              </a:rPr>
              <a:t>eficienta</a:t>
            </a:r>
            <a:r>
              <a:rPr lang="en-US" baseline="0" dirty="0" smtClean="0">
                <a:sym typeface="Wingdings" panose="05000000000000000000" pitchFamily="2" charset="2"/>
              </a:rPr>
              <a:t> de a </a:t>
            </a:r>
            <a:r>
              <a:rPr lang="en-US" baseline="0" dirty="0" err="1" smtClean="0">
                <a:sym typeface="Wingdings" panose="05000000000000000000" pitchFamily="2" charset="2"/>
              </a:rPr>
              <a:t>trata</a:t>
            </a:r>
            <a:r>
              <a:rPr lang="en-US" baseline="0" dirty="0" smtClean="0">
                <a:sym typeface="Wingdings" panose="05000000000000000000" pitchFamily="2" charset="2"/>
              </a:rPr>
              <a:t> CIA. Cu </a:t>
            </a:r>
            <a:r>
              <a:rPr lang="en-US" baseline="0" dirty="0" err="1" smtClean="0">
                <a:sym typeface="Wingdings" panose="05000000000000000000" pitchFamily="2" charset="2"/>
              </a:rPr>
              <a:t>toate</a:t>
            </a:r>
            <a:r>
              <a:rPr lang="en-US" baseline="0" dirty="0" smtClean="0">
                <a:sym typeface="Wingdings" panose="05000000000000000000" pitchFamily="2" charset="2"/>
              </a:rPr>
              <a:t> </a:t>
            </a:r>
            <a:r>
              <a:rPr lang="en-US" baseline="0" dirty="0" err="1" smtClean="0">
                <a:sym typeface="Wingdings" panose="05000000000000000000" pitchFamily="2" charset="2"/>
              </a:rPr>
              <a:t>acestea</a:t>
            </a:r>
            <a:r>
              <a:rPr lang="en-US" baseline="0" dirty="0" smtClean="0">
                <a:sym typeface="Wingdings" panose="05000000000000000000" pitchFamily="2" charset="2"/>
              </a:rPr>
              <a:t>, </a:t>
            </a:r>
            <a:r>
              <a:rPr lang="en-US" baseline="0" dirty="0" err="1" smtClean="0">
                <a:sym typeface="Wingdings" panose="05000000000000000000" pitchFamily="2" charset="2"/>
              </a:rPr>
              <a:t>efectul</a:t>
            </a:r>
            <a:r>
              <a:rPr lang="en-US" baseline="0" dirty="0" smtClean="0">
                <a:sym typeface="Wingdings" panose="05000000000000000000" pitchFamily="2" charset="2"/>
              </a:rPr>
              <a:t> </a:t>
            </a:r>
            <a:r>
              <a:rPr lang="en-US" baseline="0" dirty="0" err="1" smtClean="0">
                <a:sym typeface="Wingdings" panose="05000000000000000000" pitchFamily="2" charset="2"/>
              </a:rPr>
              <a:t>transfuziilor</a:t>
            </a:r>
            <a:r>
              <a:rPr lang="en-US" baseline="0" dirty="0" smtClean="0">
                <a:sym typeface="Wingdings" panose="05000000000000000000" pitchFamily="2" charset="2"/>
              </a:rPr>
              <a:t> </a:t>
            </a:r>
            <a:r>
              <a:rPr lang="en-US" baseline="0" dirty="0" err="1" smtClean="0">
                <a:sym typeface="Wingdings" panose="05000000000000000000" pitchFamily="2" charset="2"/>
              </a:rPr>
              <a:t>este</a:t>
            </a:r>
            <a:r>
              <a:rPr lang="en-US" baseline="0" dirty="0" smtClean="0">
                <a:sym typeface="Wingdings" panose="05000000000000000000" pitchFamily="2" charset="2"/>
              </a:rPr>
              <a:t> </a:t>
            </a:r>
            <a:r>
              <a:rPr lang="en-US" baseline="0" dirty="0" err="1" smtClean="0">
                <a:sym typeface="Wingdings" panose="05000000000000000000" pitchFamily="2" charset="2"/>
              </a:rPr>
              <a:t>temporar</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a:t>
            </a:r>
            <a:r>
              <a:rPr lang="en-US" baseline="0" dirty="0" err="1" smtClean="0">
                <a:sym typeface="Wingdings" panose="05000000000000000000" pitchFamily="2" charset="2"/>
              </a:rPr>
              <a:t>posibil</a:t>
            </a:r>
            <a:r>
              <a:rPr lang="en-US" baseline="0" dirty="0" smtClean="0">
                <a:sym typeface="Wingdings" panose="05000000000000000000" pitchFamily="2" charset="2"/>
              </a:rPr>
              <a:t> </a:t>
            </a:r>
            <a:r>
              <a:rPr lang="en-US" baseline="0" dirty="0" err="1" smtClean="0">
                <a:sym typeface="Wingdings" panose="05000000000000000000" pitchFamily="2" charset="2"/>
              </a:rPr>
              <a:t>asociat</a:t>
            </a:r>
            <a:r>
              <a:rPr lang="en-US" baseline="0" dirty="0" smtClean="0">
                <a:sym typeface="Wingdings" panose="05000000000000000000" pitchFamily="2" charset="2"/>
              </a:rPr>
              <a:t> cu </a:t>
            </a:r>
            <a:r>
              <a:rPr lang="en-US" baseline="0" dirty="0" err="1" smtClean="0">
                <a:sym typeface="Wingdings" panose="05000000000000000000" pitchFamily="2" charset="2"/>
              </a:rPr>
              <a:t>evenimente</a:t>
            </a:r>
            <a:r>
              <a:rPr lang="en-US" baseline="0" dirty="0" smtClean="0">
                <a:sym typeface="Wingdings" panose="05000000000000000000" pitchFamily="2" charset="2"/>
              </a:rPr>
              <a:t> </a:t>
            </a:r>
            <a:r>
              <a:rPr lang="en-US" baseline="0" dirty="0" err="1" smtClean="0">
                <a:sym typeface="Wingdings" panose="05000000000000000000" pitchFamily="2" charset="2"/>
              </a:rPr>
              <a:t>tromboembolice</a:t>
            </a:r>
            <a:r>
              <a:rPr lang="en-US" baseline="0" dirty="0" smtClean="0">
                <a:sym typeface="Wingdings" panose="05000000000000000000" pitchFamily="2" charset="2"/>
              </a:rPr>
              <a:t> </a:t>
            </a:r>
            <a:r>
              <a:rPr lang="en-US" baseline="0" dirty="0" err="1" smtClean="0">
                <a:sym typeface="Wingdings" panose="05000000000000000000" pitchFamily="2" charset="2"/>
              </a:rPr>
              <a:t>semnificative</a:t>
            </a:r>
            <a:r>
              <a:rPr lang="en-US" baseline="0" dirty="0" smtClean="0">
                <a:sym typeface="Wingdings" panose="05000000000000000000" pitchFamily="2" charset="2"/>
              </a:rPr>
              <a:t>, </a:t>
            </a:r>
            <a:r>
              <a:rPr lang="en-US" baseline="0" dirty="0" err="1" smtClean="0">
                <a:sym typeface="Wingdings" panose="05000000000000000000" pitchFamily="2" charset="2"/>
              </a:rPr>
              <a:t>precum</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cu </a:t>
            </a:r>
            <a:r>
              <a:rPr lang="en-US" baseline="0" dirty="0" err="1" smtClean="0">
                <a:sym typeface="Wingdings" panose="05000000000000000000" pitchFamily="2" charset="2"/>
              </a:rPr>
              <a:t>cresterea</a:t>
            </a:r>
            <a:r>
              <a:rPr lang="en-US" baseline="0" dirty="0" smtClean="0">
                <a:sym typeface="Wingdings" panose="05000000000000000000" pitchFamily="2" charset="2"/>
              </a:rPr>
              <a:t> </a:t>
            </a:r>
            <a:r>
              <a:rPr lang="en-US" baseline="0" dirty="0" err="1" smtClean="0">
                <a:sym typeface="Wingdings" panose="05000000000000000000" pitchFamily="2" charset="2"/>
              </a:rPr>
              <a:t>mortalitatii</a:t>
            </a:r>
            <a:r>
              <a:rPr lang="en-US" baseline="0" dirty="0" smtClean="0">
                <a:sym typeface="Wingdings" panose="05000000000000000000" pitchFamily="2" charset="2"/>
              </a:rPr>
              <a:t>.</a:t>
            </a:r>
          </a:p>
          <a:p>
            <a:r>
              <a:rPr lang="en-US" baseline="0" dirty="0" smtClean="0">
                <a:sym typeface="Wingdings" panose="05000000000000000000" pitchFamily="2" charset="2"/>
              </a:rPr>
              <a:t>O </a:t>
            </a:r>
            <a:r>
              <a:rPr lang="en-US" baseline="0" dirty="0" err="1" smtClean="0">
                <a:sym typeface="Wingdings" panose="05000000000000000000" pitchFamily="2" charset="2"/>
              </a:rPr>
              <a:t>alternativa</a:t>
            </a:r>
            <a:r>
              <a:rPr lang="en-US" baseline="0" dirty="0" smtClean="0">
                <a:sym typeface="Wingdings" panose="05000000000000000000" pitchFamily="2" charset="2"/>
              </a:rPr>
              <a:t> la </a:t>
            </a:r>
            <a:r>
              <a:rPr lang="en-US" baseline="0" dirty="0" err="1" smtClean="0">
                <a:sym typeface="Wingdings" panose="05000000000000000000" pitchFamily="2" charset="2"/>
              </a:rPr>
              <a:t>transfuziile</a:t>
            </a:r>
            <a:r>
              <a:rPr lang="en-US" baseline="0" dirty="0" smtClean="0">
                <a:sym typeface="Wingdings" panose="05000000000000000000" pitchFamily="2" charset="2"/>
              </a:rPr>
              <a:t> de </a:t>
            </a:r>
            <a:r>
              <a:rPr lang="en-US" baseline="0" dirty="0" err="1" smtClean="0">
                <a:sym typeface="Wingdings" panose="05000000000000000000" pitchFamily="2" charset="2"/>
              </a:rPr>
              <a:t>eritrocite</a:t>
            </a:r>
            <a:r>
              <a:rPr lang="en-US" baseline="0" dirty="0" smtClean="0">
                <a:sym typeface="Wingdings" panose="05000000000000000000" pitchFamily="2" charset="2"/>
              </a:rPr>
              <a:t> in CIA </a:t>
            </a:r>
            <a:r>
              <a:rPr lang="en-US" baseline="0" dirty="0" err="1" smtClean="0">
                <a:sym typeface="Wingdings" panose="05000000000000000000" pitchFamily="2" charset="2"/>
              </a:rPr>
              <a:t>este</a:t>
            </a:r>
            <a:r>
              <a:rPr lang="en-US" baseline="0" dirty="0" smtClean="0">
                <a:sym typeface="Wingdings" panose="05000000000000000000" pitchFamily="2" charset="2"/>
              </a:rPr>
              <a:t> </a:t>
            </a:r>
            <a:r>
              <a:rPr lang="en-US" baseline="0" dirty="0" err="1" smtClean="0">
                <a:sym typeface="Wingdings" panose="05000000000000000000" pitchFamily="2" charset="2"/>
              </a:rPr>
              <a:t>utilizarea</a:t>
            </a:r>
            <a:r>
              <a:rPr lang="en-US" baseline="0" dirty="0" smtClean="0">
                <a:sym typeface="Wingdings" panose="05000000000000000000" pitchFamily="2" charset="2"/>
              </a:rPr>
              <a:t> ESAs.</a:t>
            </a:r>
          </a:p>
          <a:p>
            <a:endParaRPr lang="en-US" baseline="0" dirty="0" smtClean="0">
              <a:sym typeface="Wingdings" panose="05000000000000000000" pitchFamily="2" charset="2"/>
            </a:endParaRPr>
          </a:p>
          <a:p>
            <a:r>
              <a:rPr lang="en-US" b="1" baseline="0" dirty="0" smtClean="0">
                <a:sym typeface="Wingdings" panose="05000000000000000000" pitchFamily="2" charset="2"/>
              </a:rPr>
              <a:t>ESAs </a:t>
            </a:r>
            <a:r>
              <a:rPr lang="en-US" b="1" baseline="0" dirty="0" err="1" smtClean="0">
                <a:sym typeface="Wingdings" panose="05000000000000000000" pitchFamily="2" charset="2"/>
              </a:rPr>
              <a:t>cresc</a:t>
            </a:r>
            <a:r>
              <a:rPr lang="en-US" b="1" baseline="0" dirty="0" smtClean="0">
                <a:sym typeface="Wingdings" panose="05000000000000000000" pitchFamily="2" charset="2"/>
              </a:rPr>
              <a:t> </a:t>
            </a:r>
            <a:r>
              <a:rPr lang="en-US" b="1" baseline="0" dirty="0" err="1" smtClean="0">
                <a:sym typeface="Wingdings" panose="05000000000000000000" pitchFamily="2" charset="2"/>
              </a:rPr>
              <a:t>nivelurile</a:t>
            </a:r>
            <a:r>
              <a:rPr lang="en-US" b="1" baseline="0" dirty="0" smtClean="0">
                <a:sym typeface="Wingdings" panose="05000000000000000000" pitchFamily="2" charset="2"/>
              </a:rPr>
              <a:t> de </a:t>
            </a:r>
            <a:r>
              <a:rPr lang="en-US" b="1" baseline="0" dirty="0" err="1" smtClean="0">
                <a:sym typeface="Wingdings" panose="05000000000000000000" pitchFamily="2" charset="2"/>
              </a:rPr>
              <a:t>Hb</a:t>
            </a:r>
            <a:r>
              <a:rPr lang="en-US" b="1" baseline="0" dirty="0" smtClean="0">
                <a:sym typeface="Wingdings" panose="05000000000000000000" pitchFamily="2" charset="2"/>
              </a:rPr>
              <a:t>, </a:t>
            </a:r>
            <a:r>
              <a:rPr lang="en-US" b="1" baseline="0" dirty="0" err="1" smtClean="0">
                <a:sym typeface="Wingdings" panose="05000000000000000000" pitchFamily="2" charset="2"/>
              </a:rPr>
              <a:t>reduc</a:t>
            </a:r>
            <a:r>
              <a:rPr lang="en-US" b="1" baseline="0" dirty="0" smtClean="0">
                <a:sym typeface="Wingdings" panose="05000000000000000000" pitchFamily="2" charset="2"/>
              </a:rPr>
              <a:t> </a:t>
            </a:r>
            <a:r>
              <a:rPr lang="en-US" b="1" baseline="0" dirty="0" err="1" smtClean="0">
                <a:sym typeface="Wingdings" panose="05000000000000000000" pitchFamily="2" charset="2"/>
              </a:rPr>
              <a:t>necesarul</a:t>
            </a:r>
            <a:r>
              <a:rPr lang="en-US" b="1" baseline="0" dirty="0" smtClean="0">
                <a:sym typeface="Wingdings" panose="05000000000000000000" pitchFamily="2" charset="2"/>
              </a:rPr>
              <a:t> de </a:t>
            </a:r>
            <a:r>
              <a:rPr lang="en-US" b="1" baseline="0" dirty="0" err="1" smtClean="0">
                <a:sym typeface="Wingdings" panose="05000000000000000000" pitchFamily="2" charset="2"/>
              </a:rPr>
              <a:t>transfuzi</a:t>
            </a:r>
            <a:r>
              <a:rPr lang="en-US" b="1" baseline="0" dirty="0" smtClean="0">
                <a:sym typeface="Wingdings" panose="05000000000000000000" pitchFamily="2" charset="2"/>
              </a:rPr>
              <a:t> </a:t>
            </a:r>
            <a:r>
              <a:rPr lang="en-US" b="1" baseline="0" dirty="0" err="1" smtClean="0">
                <a:sym typeface="Wingdings" panose="05000000000000000000" pitchFamily="2" charset="2"/>
              </a:rPr>
              <a:t>si</a:t>
            </a:r>
            <a:r>
              <a:rPr lang="en-US" b="1" baseline="0" dirty="0" smtClean="0">
                <a:sym typeface="Wingdings" panose="05000000000000000000" pitchFamily="2" charset="2"/>
              </a:rPr>
              <a:t> </a:t>
            </a:r>
            <a:r>
              <a:rPr lang="en-US" b="1" baseline="0" dirty="0" err="1" smtClean="0">
                <a:sym typeface="Wingdings" panose="05000000000000000000" pitchFamily="2" charset="2"/>
              </a:rPr>
              <a:t>imbunatatesc</a:t>
            </a:r>
            <a:r>
              <a:rPr lang="en-US" b="1" baseline="0" dirty="0" smtClean="0">
                <a:sym typeface="Wingdings" panose="05000000000000000000" pitchFamily="2" charset="2"/>
              </a:rPr>
              <a:t> </a:t>
            </a:r>
            <a:r>
              <a:rPr lang="en-US" b="1" baseline="0" dirty="0" err="1" smtClean="0">
                <a:sym typeface="Wingdings" panose="05000000000000000000" pitchFamily="2" charset="2"/>
              </a:rPr>
              <a:t>calitatea</a:t>
            </a:r>
            <a:r>
              <a:rPr lang="en-US" b="1" baseline="0" dirty="0" smtClean="0">
                <a:sym typeface="Wingdings" panose="05000000000000000000" pitchFamily="2" charset="2"/>
              </a:rPr>
              <a:t> </a:t>
            </a:r>
            <a:r>
              <a:rPr lang="en-US" b="1" baseline="0" dirty="0" err="1" smtClean="0">
                <a:sym typeface="Wingdings" panose="05000000000000000000" pitchFamily="2" charset="2"/>
              </a:rPr>
              <a:t>vietii</a:t>
            </a:r>
            <a:r>
              <a:rPr lang="en-US" b="1" baseline="0" dirty="0" smtClean="0">
                <a:sym typeface="Wingdings" panose="05000000000000000000" pitchFamily="2" charset="2"/>
              </a:rPr>
              <a:t>.</a:t>
            </a:r>
          </a:p>
          <a:p>
            <a:r>
              <a:rPr lang="en-US" baseline="0" dirty="0" smtClean="0">
                <a:sym typeface="Wingdings" panose="05000000000000000000" pitchFamily="2" charset="2"/>
              </a:rPr>
              <a:t>Cu </a:t>
            </a:r>
            <a:r>
              <a:rPr lang="en-US" baseline="0" dirty="0" err="1" smtClean="0">
                <a:sym typeface="Wingdings" panose="05000000000000000000" pitchFamily="2" charset="2"/>
              </a:rPr>
              <a:t>toate</a:t>
            </a:r>
            <a:r>
              <a:rPr lang="en-US" baseline="0" dirty="0" smtClean="0">
                <a:sym typeface="Wingdings" panose="05000000000000000000" pitchFamily="2" charset="2"/>
              </a:rPr>
              <a:t> </a:t>
            </a:r>
            <a:r>
              <a:rPr lang="en-US" baseline="0" dirty="0" err="1" smtClean="0">
                <a:sym typeface="Wingdings" panose="05000000000000000000" pitchFamily="2" charset="2"/>
              </a:rPr>
              <a:t>acestea</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ESAs au </a:t>
            </a:r>
            <a:r>
              <a:rPr lang="en-US" baseline="0" dirty="0" err="1" smtClean="0">
                <a:sym typeface="Wingdings" panose="05000000000000000000" pitchFamily="2" charset="2"/>
              </a:rPr>
              <a:t>aratat</a:t>
            </a:r>
            <a:r>
              <a:rPr lang="en-US" baseline="0" dirty="0" smtClean="0">
                <a:sym typeface="Wingdings" panose="05000000000000000000" pitchFamily="2" charset="2"/>
              </a:rPr>
              <a:t> o </a:t>
            </a:r>
            <a:r>
              <a:rPr lang="en-US" baseline="0" dirty="0" err="1" smtClean="0">
                <a:sym typeface="Wingdings" panose="05000000000000000000" pitchFamily="2" charset="2"/>
              </a:rPr>
              <a:t>incidenta</a:t>
            </a:r>
            <a:r>
              <a:rPr lang="en-US" baseline="0" dirty="0" smtClean="0">
                <a:sym typeface="Wingdings" panose="05000000000000000000" pitchFamily="2" charset="2"/>
              </a:rPr>
              <a:t> </a:t>
            </a:r>
            <a:r>
              <a:rPr lang="en-US" baseline="0" dirty="0" err="1" smtClean="0">
                <a:sym typeface="Wingdings" panose="05000000000000000000" pitchFamily="2" charset="2"/>
              </a:rPr>
              <a:t>mai</a:t>
            </a:r>
            <a:r>
              <a:rPr lang="en-US" baseline="0" dirty="0" smtClean="0">
                <a:sym typeface="Wingdings" panose="05000000000000000000" pitchFamily="2" charset="2"/>
              </a:rPr>
              <a:t> mare a </a:t>
            </a:r>
            <a:r>
              <a:rPr lang="en-US" baseline="0" dirty="0" err="1" smtClean="0">
                <a:sym typeface="Wingdings" panose="05000000000000000000" pitchFamily="2" charset="2"/>
              </a:rPr>
              <a:t>evenimentelor</a:t>
            </a:r>
            <a:r>
              <a:rPr lang="en-US" baseline="0" dirty="0" smtClean="0">
                <a:sym typeface="Wingdings" panose="05000000000000000000" pitchFamily="2" charset="2"/>
              </a:rPr>
              <a:t> </a:t>
            </a:r>
            <a:r>
              <a:rPr lang="en-US" baseline="0" dirty="0" err="1" smtClean="0">
                <a:sym typeface="Wingdings" panose="05000000000000000000" pitchFamily="2" charset="2"/>
              </a:rPr>
              <a:t>tromboembolice</a:t>
            </a:r>
            <a:r>
              <a:rPr lang="en-US" baseline="0" dirty="0" smtClean="0">
                <a:sym typeface="Wingdings" panose="05000000000000000000" pitchFamily="2" charset="2"/>
              </a:rPr>
              <a:t> </a:t>
            </a:r>
            <a:r>
              <a:rPr lang="en-US" baseline="0" dirty="0" err="1" smtClean="0">
                <a:sym typeface="Wingdings" panose="05000000000000000000" pitchFamily="2" charset="2"/>
              </a:rPr>
              <a:t>si</a:t>
            </a:r>
            <a:r>
              <a:rPr lang="en-US" baseline="0" dirty="0" smtClean="0">
                <a:sym typeface="Wingdings" panose="05000000000000000000" pitchFamily="2" charset="2"/>
              </a:rPr>
              <a:t> </a:t>
            </a:r>
            <a:r>
              <a:rPr lang="en-US" baseline="0" dirty="0" err="1" smtClean="0">
                <a:sym typeface="Wingdings" panose="05000000000000000000" pitchFamily="2" charset="2"/>
              </a:rPr>
              <a:t>cresterea</a:t>
            </a:r>
            <a:r>
              <a:rPr lang="en-US" baseline="0" dirty="0" smtClean="0">
                <a:sym typeface="Wingdings" panose="05000000000000000000" pitchFamily="2" charset="2"/>
              </a:rPr>
              <a:t> </a:t>
            </a:r>
            <a:r>
              <a:rPr lang="en-US" baseline="0" dirty="0" err="1" smtClean="0">
                <a:sym typeface="Wingdings" panose="05000000000000000000" pitchFamily="2" charset="2"/>
              </a:rPr>
              <a:t>mortalitatii</a:t>
            </a:r>
            <a:r>
              <a:rPr lang="en-US" baseline="0" dirty="0" smtClean="0">
                <a:sym typeface="Wingdings" panose="05000000000000000000" pitchFamily="2" charset="2"/>
              </a:rPr>
              <a:t> (cu 10%).</a:t>
            </a:r>
          </a:p>
          <a:p>
            <a:endParaRPr lang="en-US" baseline="0" dirty="0" smtClean="0">
              <a:sym typeface="Wingdings" panose="05000000000000000000" pitchFamily="2" charset="2"/>
            </a:endParaRPr>
          </a:p>
          <a:p>
            <a:r>
              <a:rPr lang="en-US" b="1" baseline="0" dirty="0" err="1" smtClean="0">
                <a:sym typeface="Wingdings" panose="05000000000000000000" pitchFamily="2" charset="2"/>
              </a:rPr>
              <a:t>Pacientii</a:t>
            </a:r>
            <a:r>
              <a:rPr lang="en-US" b="1" baseline="0" dirty="0" smtClean="0">
                <a:sym typeface="Wingdings" panose="05000000000000000000" pitchFamily="2" charset="2"/>
              </a:rPr>
              <a:t> cu cancer care </a:t>
            </a:r>
            <a:r>
              <a:rPr lang="en-US" b="1" baseline="0" dirty="0" err="1" smtClean="0">
                <a:sym typeface="Wingdings" panose="05000000000000000000" pitchFamily="2" charset="2"/>
              </a:rPr>
              <a:t>dezvolta</a:t>
            </a:r>
            <a:r>
              <a:rPr lang="en-US" b="1" baseline="0" dirty="0" smtClean="0">
                <a:sym typeface="Wingdings" panose="05000000000000000000" pitchFamily="2" charset="2"/>
              </a:rPr>
              <a:t> CIA </a:t>
            </a:r>
            <a:r>
              <a:rPr lang="en-US" b="1" baseline="0" dirty="0" err="1" smtClean="0">
                <a:sym typeface="Wingdings" panose="05000000000000000000" pitchFamily="2" charset="2"/>
              </a:rPr>
              <a:t>si</a:t>
            </a:r>
            <a:r>
              <a:rPr lang="en-US" b="1" baseline="0" dirty="0" smtClean="0">
                <a:sym typeface="Wingdings" panose="05000000000000000000" pitchFamily="2" charset="2"/>
              </a:rPr>
              <a:t> care </a:t>
            </a:r>
            <a:r>
              <a:rPr lang="en-US" b="1" baseline="0" dirty="0" err="1" smtClean="0">
                <a:sym typeface="Wingdings" panose="05000000000000000000" pitchFamily="2" charset="2"/>
              </a:rPr>
              <a:t>sunt</a:t>
            </a:r>
            <a:r>
              <a:rPr lang="en-US" b="1" baseline="0" dirty="0" smtClean="0">
                <a:sym typeface="Wingdings" panose="05000000000000000000" pitchFamily="2" charset="2"/>
              </a:rPr>
              <a:t> </a:t>
            </a:r>
            <a:r>
              <a:rPr lang="en-US" b="1" baseline="0" dirty="0" err="1" smtClean="0">
                <a:sym typeface="Wingdings" panose="05000000000000000000" pitchFamily="2" charset="2"/>
              </a:rPr>
              <a:t>tratati</a:t>
            </a:r>
            <a:r>
              <a:rPr lang="en-US" b="1" baseline="0" dirty="0" smtClean="0">
                <a:sym typeface="Wingdings" panose="05000000000000000000" pitchFamily="2" charset="2"/>
              </a:rPr>
              <a:t> cu ESAs </a:t>
            </a:r>
            <a:r>
              <a:rPr lang="en-US" b="1" baseline="0" dirty="0" err="1" smtClean="0">
                <a:sym typeface="Wingdings" panose="05000000000000000000" pitchFamily="2" charset="2"/>
              </a:rPr>
              <a:t>este</a:t>
            </a:r>
            <a:r>
              <a:rPr lang="en-US" b="1" baseline="0" dirty="0" smtClean="0">
                <a:sym typeface="Wingdings" panose="05000000000000000000" pitchFamily="2" charset="2"/>
              </a:rPr>
              <a:t> </a:t>
            </a:r>
            <a:r>
              <a:rPr lang="en-US" b="1" baseline="0" dirty="0" err="1" smtClean="0">
                <a:sym typeface="Wingdings" panose="05000000000000000000" pitchFamily="2" charset="2"/>
              </a:rPr>
              <a:t>foarte</a:t>
            </a:r>
            <a:r>
              <a:rPr lang="en-US" b="1" baseline="0" dirty="0" smtClean="0">
                <a:sym typeface="Wingdings" panose="05000000000000000000" pitchFamily="2" charset="2"/>
              </a:rPr>
              <a:t> </a:t>
            </a:r>
            <a:r>
              <a:rPr lang="en-US" b="1" baseline="0" dirty="0" err="1" smtClean="0">
                <a:sym typeface="Wingdings" panose="05000000000000000000" pitchFamily="2" charset="2"/>
              </a:rPr>
              <a:t>probabil</a:t>
            </a:r>
            <a:r>
              <a:rPr lang="en-US" b="1" baseline="0" dirty="0" smtClean="0">
                <a:sym typeface="Wingdings" panose="05000000000000000000" pitchFamily="2" charset="2"/>
              </a:rPr>
              <a:t> </a:t>
            </a:r>
            <a:r>
              <a:rPr lang="en-US" b="1" baseline="0" dirty="0" err="1" smtClean="0">
                <a:sym typeface="Wingdings" panose="05000000000000000000" pitchFamily="2" charset="2"/>
              </a:rPr>
              <a:t>sa</a:t>
            </a:r>
            <a:r>
              <a:rPr lang="en-US" b="1" baseline="0" dirty="0" smtClean="0">
                <a:sym typeface="Wingdings" panose="05000000000000000000" pitchFamily="2" charset="2"/>
              </a:rPr>
              <a:t> </a:t>
            </a:r>
            <a:r>
              <a:rPr lang="en-US" b="1" baseline="0" dirty="0" err="1" smtClean="0">
                <a:sym typeface="Wingdings" panose="05000000000000000000" pitchFamily="2" charset="2"/>
              </a:rPr>
              <a:t>experimenteze</a:t>
            </a:r>
            <a:r>
              <a:rPr lang="en-US" b="1" baseline="0" dirty="0" smtClean="0">
                <a:sym typeface="Wingdings" panose="05000000000000000000" pitchFamily="2" charset="2"/>
              </a:rPr>
              <a:t> o </a:t>
            </a:r>
            <a:r>
              <a:rPr lang="en-US" b="1" baseline="0" dirty="0" err="1" smtClean="0">
                <a:sym typeface="Wingdings" panose="05000000000000000000" pitchFamily="2" charset="2"/>
              </a:rPr>
              <a:t>crestere</a:t>
            </a:r>
            <a:r>
              <a:rPr lang="en-US" b="1" baseline="0" dirty="0" smtClean="0">
                <a:sym typeface="Wingdings" panose="05000000000000000000" pitchFamily="2" charset="2"/>
              </a:rPr>
              <a:t> a </a:t>
            </a:r>
            <a:r>
              <a:rPr lang="en-US" b="1" baseline="0" dirty="0" err="1" smtClean="0">
                <a:sym typeface="Wingdings" panose="05000000000000000000" pitchFamily="2" charset="2"/>
              </a:rPr>
              <a:t>necesarului</a:t>
            </a:r>
            <a:r>
              <a:rPr lang="en-US" b="1" baseline="0" dirty="0" smtClean="0">
                <a:sym typeface="Wingdings" panose="05000000000000000000" pitchFamily="2" charset="2"/>
              </a:rPr>
              <a:t> de </a:t>
            </a:r>
            <a:r>
              <a:rPr lang="en-US" b="1" baseline="0" dirty="0" err="1" smtClean="0">
                <a:sym typeface="Wingdings" panose="05000000000000000000" pitchFamily="2" charset="2"/>
              </a:rPr>
              <a:t>fier</a:t>
            </a:r>
            <a:r>
              <a:rPr lang="en-US" b="1" baseline="0" dirty="0" smtClean="0">
                <a:sym typeface="Wingdings" panose="05000000000000000000" pitchFamily="2" charset="2"/>
              </a:rPr>
              <a:t> </a:t>
            </a:r>
            <a:r>
              <a:rPr lang="en-US" b="1" baseline="0" dirty="0" err="1" smtClean="0">
                <a:sym typeface="Wingdings" panose="05000000000000000000" pitchFamily="2" charset="2"/>
              </a:rPr>
              <a:t>eritrocitar</a:t>
            </a:r>
            <a:r>
              <a:rPr lang="en-US" b="1" baseline="0" dirty="0" smtClean="0">
                <a:sym typeface="Wingdings" panose="05000000000000000000" pitchFamily="2" charset="2"/>
              </a:rPr>
              <a:t>, care </a:t>
            </a:r>
            <a:r>
              <a:rPr lang="en-US" b="1" baseline="0" dirty="0" err="1" smtClean="0">
                <a:sym typeface="Wingdings" panose="05000000000000000000" pitchFamily="2" charset="2"/>
              </a:rPr>
              <a:t>depaseste</a:t>
            </a:r>
            <a:r>
              <a:rPr lang="en-US" b="1" baseline="0" dirty="0" smtClean="0">
                <a:sym typeface="Wingdings" panose="05000000000000000000" pitchFamily="2" charset="2"/>
              </a:rPr>
              <a:t> </a:t>
            </a:r>
            <a:r>
              <a:rPr lang="en-US" b="1" baseline="0" dirty="0" err="1" smtClean="0">
                <a:sym typeface="Wingdings" panose="05000000000000000000" pitchFamily="2" charset="2"/>
              </a:rPr>
              <a:t>rezervele</a:t>
            </a:r>
            <a:r>
              <a:rPr lang="en-US" b="1" baseline="0" dirty="0" smtClean="0">
                <a:sym typeface="Wingdings" panose="05000000000000000000" pitchFamily="2" charset="2"/>
              </a:rPr>
              <a:t> </a:t>
            </a:r>
            <a:r>
              <a:rPr lang="en-US" b="1" baseline="0" dirty="0" err="1" smtClean="0">
                <a:sym typeface="Wingdings" panose="05000000000000000000" pitchFamily="2" charset="2"/>
              </a:rPr>
              <a:t>disponibile</a:t>
            </a:r>
            <a:r>
              <a:rPr lang="en-US" b="1" baseline="0" dirty="0" smtClean="0">
                <a:sym typeface="Wingdings" panose="05000000000000000000" pitchFamily="2" charset="2"/>
              </a:rPr>
              <a:t>, </a:t>
            </a:r>
            <a:r>
              <a:rPr lang="en-US" b="1" baseline="0" dirty="0" err="1" smtClean="0">
                <a:sym typeface="Wingdings" panose="05000000000000000000" pitchFamily="2" charset="2"/>
              </a:rPr>
              <a:t>avand</a:t>
            </a:r>
            <a:r>
              <a:rPr lang="en-US" b="1" baseline="0" dirty="0" smtClean="0">
                <a:sym typeface="Wingdings" panose="05000000000000000000" pitchFamily="2" charset="2"/>
              </a:rPr>
              <a:t> </a:t>
            </a:r>
            <a:r>
              <a:rPr lang="en-US" b="1" baseline="0" dirty="0" err="1" smtClean="0">
                <a:sym typeface="Wingdings" panose="05000000000000000000" pitchFamily="2" charset="2"/>
              </a:rPr>
              <a:t>ceea</a:t>
            </a:r>
            <a:r>
              <a:rPr lang="en-US" b="1" baseline="0" dirty="0" smtClean="0">
                <a:sym typeface="Wingdings" panose="05000000000000000000" pitchFamily="2" charset="2"/>
              </a:rPr>
              <a:t> </a:t>
            </a:r>
            <a:r>
              <a:rPr lang="en-US" b="1" baseline="0" dirty="0" err="1" smtClean="0">
                <a:sym typeface="Wingdings" panose="05000000000000000000" pitchFamily="2" charset="2"/>
              </a:rPr>
              <a:t>ce</a:t>
            </a:r>
            <a:r>
              <a:rPr lang="en-US" b="1" baseline="0" dirty="0" smtClean="0">
                <a:sym typeface="Wingdings" panose="05000000000000000000" pitchFamily="2" charset="2"/>
              </a:rPr>
              <a:t> se </a:t>
            </a:r>
            <a:r>
              <a:rPr lang="en-US" b="1" baseline="0" dirty="0" err="1" smtClean="0">
                <a:sym typeface="Wingdings" panose="05000000000000000000" pitchFamily="2" charset="2"/>
              </a:rPr>
              <a:t>numeste</a:t>
            </a:r>
            <a:r>
              <a:rPr lang="en-US" b="1" baseline="0" dirty="0" smtClean="0">
                <a:sym typeface="Wingdings" panose="05000000000000000000" pitchFamily="2" charset="2"/>
              </a:rPr>
              <a:t> DEFICIT FUNCTIONAL DE FIER (FID = functional iron deficiency), cu </a:t>
            </a:r>
            <a:r>
              <a:rPr lang="en-US" b="1" baseline="0" dirty="0" err="1" smtClean="0">
                <a:sym typeface="Wingdings" panose="05000000000000000000" pitchFamily="2" charset="2"/>
              </a:rPr>
              <a:t>producerea</a:t>
            </a:r>
            <a:r>
              <a:rPr lang="en-US" b="1" baseline="0" dirty="0" smtClean="0">
                <a:sym typeface="Wingdings" panose="05000000000000000000" pitchFamily="2" charset="2"/>
              </a:rPr>
              <a:t> </a:t>
            </a:r>
            <a:r>
              <a:rPr lang="en-US" b="1" baseline="0" dirty="0" err="1" smtClean="0">
                <a:sym typeface="Wingdings" panose="05000000000000000000" pitchFamily="2" charset="2"/>
              </a:rPr>
              <a:t>unor</a:t>
            </a:r>
            <a:r>
              <a:rPr lang="en-US" b="1" baseline="0" dirty="0" smtClean="0">
                <a:sym typeface="Wingdings" panose="05000000000000000000" pitchFamily="2" charset="2"/>
              </a:rPr>
              <a:t> </a:t>
            </a:r>
            <a:r>
              <a:rPr lang="en-US" b="1" baseline="0" dirty="0" err="1" smtClean="0">
                <a:sym typeface="Wingdings" panose="05000000000000000000" pitchFamily="2" charset="2"/>
              </a:rPr>
              <a:t>eritrocite</a:t>
            </a:r>
            <a:r>
              <a:rPr lang="en-US" b="1" baseline="0" dirty="0" smtClean="0">
                <a:sym typeface="Wingdings" panose="05000000000000000000" pitchFamily="2" charset="2"/>
              </a:rPr>
              <a:t> </a:t>
            </a:r>
            <a:r>
              <a:rPr lang="en-US" b="1" baseline="0" dirty="0" err="1" smtClean="0">
                <a:sym typeface="Wingdings" panose="05000000000000000000" pitchFamily="2" charset="2"/>
              </a:rPr>
              <a:t>sarace</a:t>
            </a:r>
            <a:r>
              <a:rPr lang="en-US" b="1" baseline="0" dirty="0" smtClean="0">
                <a:sym typeface="Wingdings" panose="05000000000000000000" pitchFamily="2" charset="2"/>
              </a:rPr>
              <a:t> in </a:t>
            </a:r>
            <a:r>
              <a:rPr lang="en-US" b="1" baseline="0" dirty="0" err="1" smtClean="0">
                <a:sym typeface="Wingdings" panose="05000000000000000000" pitchFamily="2" charset="2"/>
              </a:rPr>
              <a:t>fier</a:t>
            </a:r>
            <a:r>
              <a:rPr lang="en-US" b="1" baseline="0" dirty="0" smtClean="0">
                <a:sym typeface="Wingdings" panose="05000000000000000000" pitchFamily="2" charset="2"/>
              </a:rPr>
              <a:t> la </a:t>
            </a:r>
            <a:r>
              <a:rPr lang="en-US" b="1" baseline="0" dirty="0" err="1" smtClean="0">
                <a:sym typeface="Wingdings" panose="05000000000000000000" pitchFamily="2" charset="2"/>
              </a:rPr>
              <a:t>nivelul</a:t>
            </a:r>
            <a:r>
              <a:rPr lang="en-US" b="1" baseline="0" dirty="0" smtClean="0">
                <a:sym typeface="Wingdings" panose="05000000000000000000" pitchFamily="2" charset="2"/>
              </a:rPr>
              <a:t> </a:t>
            </a:r>
            <a:r>
              <a:rPr lang="en-US" b="1" baseline="0" dirty="0" err="1" smtClean="0">
                <a:sym typeface="Wingdings" panose="05000000000000000000" pitchFamily="2" charset="2"/>
              </a:rPr>
              <a:t>maduvei</a:t>
            </a:r>
            <a:r>
              <a:rPr lang="en-US" b="1" baseline="0" dirty="0" smtClean="0">
                <a:sym typeface="Wingdings" panose="05000000000000000000" pitchFamily="2" charset="2"/>
              </a:rPr>
              <a:t> </a:t>
            </a:r>
            <a:r>
              <a:rPr lang="en-US" b="1" baseline="0" dirty="0" err="1" smtClean="0">
                <a:sym typeface="Wingdings" panose="05000000000000000000" pitchFamily="2" charset="2"/>
              </a:rPr>
              <a:t>hematogene</a:t>
            </a:r>
            <a:r>
              <a:rPr lang="en-US" b="1" baseline="0" dirty="0" smtClean="0">
                <a:sym typeface="Wingdings" panose="05000000000000000000" pitchFamily="2" charset="2"/>
              </a:rPr>
              <a:t>.</a:t>
            </a:r>
          </a:p>
          <a:p>
            <a:r>
              <a:rPr lang="en-US" dirty="0" smtClean="0"/>
              <a:t>Co-</a:t>
            </a:r>
            <a:r>
              <a:rPr lang="en-US" dirty="0" err="1" smtClean="0"/>
              <a:t>administrarea</a:t>
            </a:r>
            <a:r>
              <a:rPr lang="en-US" dirty="0" smtClean="0"/>
              <a:t> de </a:t>
            </a:r>
            <a:r>
              <a:rPr lang="en-US" dirty="0" err="1" smtClean="0"/>
              <a:t>fier</a:t>
            </a:r>
            <a:r>
              <a:rPr lang="en-US" baseline="0" dirty="0" smtClean="0"/>
              <a:t> </a:t>
            </a:r>
            <a:r>
              <a:rPr lang="en-US" baseline="0" dirty="0" err="1" smtClean="0"/>
              <a:t>previne</a:t>
            </a:r>
            <a:r>
              <a:rPr lang="en-US" baseline="0" dirty="0" smtClean="0"/>
              <a:t> FID. Cu </a:t>
            </a:r>
            <a:r>
              <a:rPr lang="en-US" baseline="0" dirty="0" err="1" smtClean="0"/>
              <a:t>toate</a:t>
            </a:r>
            <a:r>
              <a:rPr lang="en-US" baseline="0" dirty="0" smtClean="0"/>
              <a:t> </a:t>
            </a:r>
            <a:r>
              <a:rPr lang="en-US" baseline="0" dirty="0" err="1" smtClean="0"/>
              <a:t>acestea</a:t>
            </a:r>
            <a:r>
              <a:rPr lang="en-US" baseline="0" dirty="0" smtClean="0"/>
              <a:t>, </a:t>
            </a:r>
            <a:r>
              <a:rPr lang="en-US" baseline="0" dirty="0" err="1" smtClean="0"/>
              <a:t>terapia</a:t>
            </a:r>
            <a:r>
              <a:rPr lang="en-US" baseline="0" dirty="0" smtClean="0"/>
              <a:t> cu </a:t>
            </a:r>
            <a:r>
              <a:rPr lang="en-US" baseline="0" dirty="0" err="1" smtClean="0"/>
              <a:t>fier</a:t>
            </a:r>
            <a:r>
              <a:rPr lang="en-US" baseline="0" dirty="0" smtClean="0"/>
              <a:t> nu </a:t>
            </a:r>
            <a:r>
              <a:rPr lang="en-US" baseline="0" dirty="0" err="1" smtClean="0"/>
              <a:t>este</a:t>
            </a:r>
            <a:r>
              <a:rPr lang="en-US" baseline="0" dirty="0" smtClean="0"/>
              <a:t> </a:t>
            </a:r>
            <a:r>
              <a:rPr lang="en-US" baseline="0" dirty="0" err="1" smtClean="0"/>
              <a:t>lipsita</a:t>
            </a:r>
            <a:r>
              <a:rPr lang="en-US" baseline="0" dirty="0" smtClean="0"/>
              <a:t> de </a:t>
            </a:r>
            <a:r>
              <a:rPr lang="en-US" baseline="0" dirty="0" err="1" smtClean="0"/>
              <a:t>neplaceri</a:t>
            </a:r>
            <a:r>
              <a:rPr lang="en-US" baseline="0" dirty="0" smtClean="0"/>
              <a:t>. </a:t>
            </a:r>
            <a:r>
              <a:rPr lang="en-US" baseline="0" dirty="0" err="1" smtClean="0"/>
              <a:t>Astfel</a:t>
            </a:r>
            <a:r>
              <a:rPr lang="en-US" baseline="0" dirty="0" smtClean="0"/>
              <a:t>, </a:t>
            </a:r>
            <a:r>
              <a:rPr lang="en-US" baseline="0" dirty="0" err="1" smtClean="0"/>
              <a:t>preparatele</a:t>
            </a:r>
            <a:r>
              <a:rPr lang="en-US" baseline="0" dirty="0" smtClean="0"/>
              <a:t> de </a:t>
            </a:r>
            <a:r>
              <a:rPr lang="en-US" baseline="0" dirty="0" err="1" smtClean="0"/>
              <a:t>fier</a:t>
            </a:r>
            <a:r>
              <a:rPr lang="en-US" baseline="0" dirty="0" smtClean="0"/>
              <a:t> administrate oral pot produce </a:t>
            </a:r>
            <a:r>
              <a:rPr lang="en-US" baseline="0" dirty="0" err="1" smtClean="0"/>
              <a:t>diaree</a:t>
            </a:r>
            <a:r>
              <a:rPr lang="en-US" baseline="0" dirty="0" smtClean="0"/>
              <a:t>/</a:t>
            </a:r>
            <a:r>
              <a:rPr lang="en-US" baseline="0" dirty="0" err="1" smtClean="0"/>
              <a:t>constipatie</a:t>
            </a:r>
            <a:r>
              <a:rPr lang="en-US" baseline="0" dirty="0" smtClean="0"/>
              <a:t>, </a:t>
            </a:r>
            <a:r>
              <a:rPr lang="en-US" baseline="0" dirty="0" err="1" smtClean="0"/>
              <a:t>inconfort</a:t>
            </a:r>
            <a:r>
              <a:rPr lang="en-US" baseline="0" dirty="0" smtClean="0"/>
              <a:t> </a:t>
            </a:r>
            <a:r>
              <a:rPr lang="en-US" baseline="0" dirty="0" err="1" smtClean="0"/>
              <a:t>stomacal</a:t>
            </a:r>
            <a:r>
              <a:rPr lang="en-US" baseline="0" dirty="0" smtClean="0"/>
              <a:t>, </a:t>
            </a:r>
            <a:r>
              <a:rPr lang="en-US" baseline="0" dirty="0" err="1" smtClean="0"/>
              <a:t>reactii</a:t>
            </a:r>
            <a:r>
              <a:rPr lang="en-US" baseline="0" dirty="0" smtClean="0"/>
              <a:t> </a:t>
            </a:r>
            <a:r>
              <a:rPr lang="en-US" baseline="0" dirty="0" err="1" smtClean="0"/>
              <a:t>alergice</a:t>
            </a:r>
            <a:r>
              <a:rPr lang="en-US" baseline="0" dirty="0" smtClean="0"/>
              <a:t>, etc. Cu </a:t>
            </a:r>
            <a:r>
              <a:rPr lang="en-US" baseline="0" dirty="0" err="1" smtClean="0"/>
              <a:t>toate</a:t>
            </a:r>
            <a:r>
              <a:rPr lang="en-US" baseline="0" dirty="0" smtClean="0"/>
              <a:t> </a:t>
            </a:r>
            <a:r>
              <a:rPr lang="en-US" baseline="0" dirty="0" err="1" smtClean="0"/>
              <a:t>acestea</a:t>
            </a:r>
            <a:r>
              <a:rPr lang="en-US" baseline="0" dirty="0" smtClean="0"/>
              <a:t>, </a:t>
            </a:r>
            <a:r>
              <a:rPr lang="en-US" baseline="0" dirty="0" err="1" smtClean="0"/>
              <a:t>preparatele</a:t>
            </a:r>
            <a:r>
              <a:rPr lang="en-US" baseline="0" dirty="0" smtClean="0"/>
              <a:t> de </a:t>
            </a:r>
            <a:r>
              <a:rPr lang="en-US" baseline="0" dirty="0" err="1" smtClean="0"/>
              <a:t>fier</a:t>
            </a:r>
            <a:r>
              <a:rPr lang="en-US" baseline="0" dirty="0" smtClean="0"/>
              <a:t> cu </a:t>
            </a:r>
            <a:r>
              <a:rPr lang="en-US" baseline="0" dirty="0" err="1" smtClean="0"/>
              <a:t>administrare</a:t>
            </a:r>
            <a:r>
              <a:rPr lang="en-US" baseline="0" dirty="0" smtClean="0"/>
              <a:t> </a:t>
            </a:r>
            <a:r>
              <a:rPr lang="en-US" baseline="0" dirty="0" err="1" smtClean="0"/>
              <a:t>intravenoasa</a:t>
            </a:r>
            <a:r>
              <a:rPr lang="en-US" baseline="0" dirty="0" smtClean="0"/>
              <a:t> se </a:t>
            </a:r>
            <a:r>
              <a:rPr lang="en-US" baseline="0" dirty="0" err="1" smtClean="0"/>
              <a:t>asociaza</a:t>
            </a:r>
            <a:r>
              <a:rPr lang="en-US" baseline="0" dirty="0" smtClean="0"/>
              <a:t> cu </a:t>
            </a:r>
            <a:r>
              <a:rPr lang="en-US" baseline="0" dirty="0" err="1" smtClean="0"/>
              <a:t>mai</a:t>
            </a:r>
            <a:r>
              <a:rPr lang="en-US" baseline="0" dirty="0" smtClean="0"/>
              <a:t> </a:t>
            </a:r>
            <a:r>
              <a:rPr lang="en-US" baseline="0" dirty="0" err="1" smtClean="0"/>
              <a:t>putine</a:t>
            </a:r>
            <a:r>
              <a:rPr lang="en-US" baseline="0" dirty="0" smtClean="0"/>
              <a:t> </a:t>
            </a:r>
            <a:r>
              <a:rPr lang="en-US" baseline="0" dirty="0" err="1" smtClean="0"/>
              <a:t>evenimente</a:t>
            </a:r>
            <a:r>
              <a:rPr lang="en-US" baseline="0" dirty="0" smtClean="0"/>
              <a:t> </a:t>
            </a:r>
            <a:r>
              <a:rPr lang="en-US" baseline="0" dirty="0" err="1" smtClean="0"/>
              <a:t>neplacute</a:t>
            </a:r>
            <a:r>
              <a:rPr lang="en-US" baseline="0" dirty="0" smtClean="0"/>
              <a:t>/adverse.</a:t>
            </a:r>
          </a:p>
          <a:p>
            <a:endParaRPr lang="en-US" baseline="0" dirty="0" smtClean="0"/>
          </a:p>
          <a:p>
            <a:r>
              <a:rPr lang="en-US" b="1" baseline="0" dirty="0" smtClean="0"/>
              <a:t>De-a </a:t>
            </a:r>
            <a:r>
              <a:rPr lang="en-US" b="1" baseline="0" dirty="0" err="1" smtClean="0"/>
              <a:t>lungul</a:t>
            </a:r>
            <a:r>
              <a:rPr lang="en-US" b="1" baseline="0" dirty="0" smtClean="0"/>
              <a:t> </a:t>
            </a:r>
            <a:r>
              <a:rPr lang="en-US" b="1" baseline="0" dirty="0" err="1" smtClean="0"/>
              <a:t>timpului</a:t>
            </a:r>
            <a:r>
              <a:rPr lang="en-US" b="1" baseline="0" dirty="0" smtClean="0"/>
              <a:t> au </a:t>
            </a:r>
            <a:r>
              <a:rPr lang="en-US" b="1" baseline="0" dirty="0" err="1" smtClean="0"/>
              <a:t>fost</a:t>
            </a:r>
            <a:r>
              <a:rPr lang="en-US" b="1" baseline="0" dirty="0" smtClean="0"/>
              <a:t> </a:t>
            </a:r>
            <a:r>
              <a:rPr lang="en-US" b="1" baseline="0" dirty="0" err="1" smtClean="0"/>
              <a:t>realizate</a:t>
            </a:r>
            <a:r>
              <a:rPr lang="en-US" b="1" baseline="0" dirty="0" smtClean="0"/>
              <a:t> </a:t>
            </a:r>
            <a:r>
              <a:rPr lang="en-US" b="1" baseline="0" dirty="0" err="1" smtClean="0"/>
              <a:t>cateva</a:t>
            </a:r>
            <a:r>
              <a:rPr lang="en-US" b="1" baseline="0" dirty="0" smtClean="0"/>
              <a:t> RTCs ca </a:t>
            </a:r>
            <a:r>
              <a:rPr lang="en-US" b="1" baseline="0" dirty="0" err="1" smtClean="0"/>
              <a:t>si</a:t>
            </a:r>
            <a:r>
              <a:rPr lang="en-US" b="1" baseline="0" dirty="0" smtClean="0"/>
              <a:t>-au </a:t>
            </a:r>
            <a:r>
              <a:rPr lang="en-US" b="1" baseline="0" dirty="0" err="1" smtClean="0"/>
              <a:t>propus</a:t>
            </a:r>
            <a:r>
              <a:rPr lang="en-US" b="1" baseline="0" dirty="0" smtClean="0"/>
              <a:t> </a:t>
            </a:r>
            <a:r>
              <a:rPr lang="en-US" b="1" baseline="0" dirty="0" err="1" smtClean="0"/>
              <a:t>sa</a:t>
            </a:r>
            <a:r>
              <a:rPr lang="en-US" b="1" baseline="0" dirty="0" smtClean="0"/>
              <a:t> </a:t>
            </a:r>
            <a:r>
              <a:rPr lang="en-US" b="1" baseline="0" dirty="0" err="1" smtClean="0"/>
              <a:t>evalueze</a:t>
            </a:r>
            <a:r>
              <a:rPr lang="en-US" b="1" baseline="0" dirty="0" smtClean="0"/>
              <a:t> </a:t>
            </a:r>
            <a:r>
              <a:rPr lang="en-US" b="1" baseline="0" dirty="0" err="1" smtClean="0"/>
              <a:t>eficacitatea</a:t>
            </a:r>
            <a:r>
              <a:rPr lang="en-US" b="1" baseline="0" dirty="0" smtClean="0"/>
              <a:t> </a:t>
            </a:r>
            <a:r>
              <a:rPr lang="en-US" b="1" baseline="0" dirty="0" err="1" smtClean="0"/>
              <a:t>asocierii</a:t>
            </a:r>
            <a:r>
              <a:rPr lang="en-US" b="1" baseline="0" dirty="0" smtClean="0"/>
              <a:t> </a:t>
            </a:r>
            <a:r>
              <a:rPr lang="en-US" b="1" baseline="0" dirty="0" err="1" smtClean="0"/>
              <a:t>fierului</a:t>
            </a:r>
            <a:r>
              <a:rPr lang="en-US" b="1" baseline="0" dirty="0" smtClean="0"/>
              <a:t> la ESAs vs. ESAs </a:t>
            </a:r>
            <a:r>
              <a:rPr lang="en-US" b="1" baseline="0" dirty="0" err="1" smtClean="0"/>
              <a:t>singuri</a:t>
            </a:r>
            <a:r>
              <a:rPr lang="en-US" b="1" baseline="0" dirty="0" smtClean="0"/>
              <a:t> </a:t>
            </a:r>
            <a:r>
              <a:rPr lang="en-US" b="1" baseline="0" dirty="0" err="1" smtClean="0"/>
              <a:t>pentru</a:t>
            </a:r>
            <a:r>
              <a:rPr lang="en-US" b="1" baseline="0" dirty="0" smtClean="0"/>
              <a:t> </a:t>
            </a:r>
            <a:r>
              <a:rPr lang="en-US" b="1" baseline="0" dirty="0" err="1" smtClean="0"/>
              <a:t>managementul</a:t>
            </a:r>
            <a:r>
              <a:rPr lang="en-US" b="1" baseline="0" dirty="0" smtClean="0"/>
              <a:t> CIA.</a:t>
            </a:r>
          </a:p>
          <a:p>
            <a:r>
              <a:rPr lang="en-US" b="1" baseline="0" dirty="0" smtClean="0"/>
              <a:t>Cu </a:t>
            </a:r>
            <a:r>
              <a:rPr lang="en-US" b="1" baseline="0" dirty="0" err="1" smtClean="0"/>
              <a:t>toate</a:t>
            </a:r>
            <a:r>
              <a:rPr lang="en-US" b="1" baseline="0" dirty="0" smtClean="0"/>
              <a:t> </a:t>
            </a:r>
            <a:r>
              <a:rPr lang="en-US" b="1" baseline="0" dirty="0" err="1" smtClean="0"/>
              <a:t>acestea</a:t>
            </a:r>
            <a:r>
              <a:rPr lang="en-US" b="1" baseline="0" dirty="0" smtClean="0"/>
              <a:t>, </a:t>
            </a:r>
            <a:r>
              <a:rPr lang="en-US" b="1" baseline="0" dirty="0" err="1" smtClean="0"/>
              <a:t>evidentele</a:t>
            </a:r>
            <a:r>
              <a:rPr lang="en-US" b="1" baseline="0" dirty="0" smtClean="0"/>
              <a:t> </a:t>
            </a:r>
            <a:r>
              <a:rPr lang="en-US" b="1" baseline="0" dirty="0" err="1" smtClean="0"/>
              <a:t>referitoare</a:t>
            </a:r>
            <a:r>
              <a:rPr lang="en-US" b="1" baseline="0" dirty="0" smtClean="0"/>
              <a:t> la </a:t>
            </a:r>
            <a:r>
              <a:rPr lang="en-US" b="1" baseline="0" dirty="0" err="1" smtClean="0"/>
              <a:t>aceasta</a:t>
            </a:r>
            <a:r>
              <a:rPr lang="en-US" b="1" baseline="0" dirty="0" smtClean="0"/>
              <a:t> </a:t>
            </a:r>
            <a:r>
              <a:rPr lang="en-US" b="1" baseline="0" dirty="0" err="1" smtClean="0"/>
              <a:t>comparatie</a:t>
            </a:r>
            <a:r>
              <a:rPr lang="en-US" b="1" baseline="0" dirty="0" smtClean="0"/>
              <a:t> (</a:t>
            </a:r>
            <a:r>
              <a:rPr lang="en-US" b="1" baseline="0" dirty="0" err="1" smtClean="0"/>
              <a:t>Fe+ESAs</a:t>
            </a:r>
            <a:r>
              <a:rPr lang="en-US" b="1" baseline="0" dirty="0" smtClean="0"/>
              <a:t> vs ESAs) nu au </a:t>
            </a:r>
            <a:r>
              <a:rPr lang="en-US" b="1" baseline="0" dirty="0" err="1" smtClean="0"/>
              <a:t>fost</a:t>
            </a:r>
            <a:r>
              <a:rPr lang="en-US" b="1" baseline="0" dirty="0" smtClean="0"/>
              <a:t> </a:t>
            </a:r>
            <a:r>
              <a:rPr lang="en-US" b="1" baseline="0" dirty="0" err="1" smtClean="0"/>
              <a:t>pe</a:t>
            </a:r>
            <a:r>
              <a:rPr lang="en-US" b="1" baseline="0" dirty="0" smtClean="0"/>
              <a:t> </a:t>
            </a:r>
            <a:r>
              <a:rPr lang="en-US" b="1" baseline="0" dirty="0" err="1" smtClean="0"/>
              <a:t>deplin</a:t>
            </a:r>
            <a:r>
              <a:rPr lang="en-US" b="1" baseline="0" dirty="0" smtClean="0"/>
              <a:t> </a:t>
            </a:r>
            <a:r>
              <a:rPr lang="en-US" b="1" baseline="0" dirty="0" err="1" smtClean="0"/>
              <a:t>relevante</a:t>
            </a:r>
            <a:r>
              <a:rPr lang="en-US" b="1" baseline="0" dirty="0" smtClean="0"/>
              <a:t>. </a:t>
            </a:r>
            <a:r>
              <a:rPr lang="en-US" b="1" baseline="0" dirty="0" err="1" smtClean="0"/>
              <a:t>Unele</a:t>
            </a:r>
            <a:r>
              <a:rPr lang="en-US" b="1" baseline="0" dirty="0" smtClean="0"/>
              <a:t> </a:t>
            </a:r>
            <a:r>
              <a:rPr lang="en-US" b="1" baseline="0" dirty="0" err="1" smtClean="0"/>
              <a:t>studii</a:t>
            </a:r>
            <a:r>
              <a:rPr lang="en-US" b="1" baseline="0" dirty="0" smtClean="0"/>
              <a:t> au </a:t>
            </a:r>
            <a:r>
              <a:rPr lang="en-US" b="1" baseline="0" dirty="0" err="1" smtClean="0"/>
              <a:t>aratat</a:t>
            </a:r>
            <a:r>
              <a:rPr lang="en-US" b="1" baseline="0" dirty="0" smtClean="0"/>
              <a:t> ca </a:t>
            </a:r>
            <a:r>
              <a:rPr lang="en-US" b="1" baseline="0" dirty="0" err="1" smtClean="0"/>
              <a:t>asocierea</a:t>
            </a:r>
            <a:r>
              <a:rPr lang="en-US" b="1" baseline="0" dirty="0" smtClean="0"/>
              <a:t> de Fe iv la ESAs </a:t>
            </a:r>
            <a:r>
              <a:rPr lang="en-US" b="1" baseline="0" dirty="0" err="1" smtClean="0"/>
              <a:t>determina</a:t>
            </a:r>
            <a:r>
              <a:rPr lang="en-US" b="1" baseline="0" dirty="0" smtClean="0"/>
              <a:t> </a:t>
            </a:r>
            <a:r>
              <a:rPr lang="en-US" b="1" baseline="0" dirty="0" err="1" smtClean="0"/>
              <a:t>imbunatatirea</a:t>
            </a:r>
            <a:r>
              <a:rPr lang="en-US" b="1" baseline="0" dirty="0" smtClean="0"/>
              <a:t> </a:t>
            </a:r>
            <a:r>
              <a:rPr lang="en-US" b="1" baseline="0" dirty="0" err="1" smtClean="0"/>
              <a:t>raspunsului</a:t>
            </a:r>
            <a:r>
              <a:rPr lang="en-US" b="1" baseline="0" dirty="0" smtClean="0"/>
              <a:t> la ESAs, </a:t>
            </a:r>
            <a:r>
              <a:rPr lang="en-US" b="1" baseline="0" dirty="0" err="1" smtClean="0"/>
              <a:t>creste</a:t>
            </a:r>
            <a:r>
              <a:rPr lang="en-US" b="1" baseline="0" dirty="0" smtClean="0"/>
              <a:t> </a:t>
            </a:r>
            <a:r>
              <a:rPr lang="en-US" b="1" baseline="0" dirty="0" err="1" smtClean="0"/>
              <a:t>nivelul</a:t>
            </a:r>
            <a:r>
              <a:rPr lang="en-US" b="1" baseline="0" dirty="0" smtClean="0"/>
              <a:t> </a:t>
            </a:r>
            <a:r>
              <a:rPr lang="en-US" b="1" baseline="0" dirty="0" err="1" smtClean="0"/>
              <a:t>hb</a:t>
            </a:r>
            <a:r>
              <a:rPr lang="en-US" b="1" baseline="0" dirty="0" smtClean="0"/>
              <a:t>, </a:t>
            </a:r>
            <a:r>
              <a:rPr lang="en-US" b="1" baseline="0" dirty="0" err="1" smtClean="0"/>
              <a:t>raspuns</a:t>
            </a:r>
            <a:r>
              <a:rPr lang="en-US" b="1" baseline="0" dirty="0" smtClean="0"/>
              <a:t> hematopoietic </a:t>
            </a:r>
            <a:r>
              <a:rPr lang="en-US" b="1" baseline="0" dirty="0" err="1" smtClean="0"/>
              <a:t>mai</a:t>
            </a:r>
            <a:r>
              <a:rPr lang="en-US" b="1" baseline="0" dirty="0" smtClean="0"/>
              <a:t> mare, </a:t>
            </a:r>
            <a:r>
              <a:rPr lang="en-US" b="1" baseline="0" dirty="0" err="1" smtClean="0"/>
              <a:t>precum</a:t>
            </a:r>
            <a:r>
              <a:rPr lang="en-US" b="1" baseline="0" dirty="0" smtClean="0"/>
              <a:t> </a:t>
            </a:r>
            <a:r>
              <a:rPr lang="en-US" b="1" baseline="0" dirty="0" err="1" smtClean="0"/>
              <a:t>si</a:t>
            </a:r>
            <a:r>
              <a:rPr lang="en-US" b="1" baseline="0" dirty="0" smtClean="0"/>
              <a:t> </a:t>
            </a:r>
            <a:r>
              <a:rPr lang="en-US" b="1" baseline="0" dirty="0" err="1" smtClean="0"/>
              <a:t>imbunatatirea</a:t>
            </a:r>
            <a:r>
              <a:rPr lang="en-US" b="1" baseline="0" dirty="0" smtClean="0"/>
              <a:t> </a:t>
            </a:r>
            <a:r>
              <a:rPr lang="en-US" b="1" baseline="0" dirty="0" err="1" smtClean="0"/>
              <a:t>calitatii</a:t>
            </a:r>
            <a:r>
              <a:rPr lang="en-US" b="1" baseline="0" dirty="0" smtClean="0"/>
              <a:t> </a:t>
            </a:r>
            <a:r>
              <a:rPr lang="en-US" b="1" baseline="0" dirty="0" err="1" smtClean="0"/>
              <a:t>vietii</a:t>
            </a:r>
            <a:r>
              <a:rPr lang="en-US" b="1" baseline="0" dirty="0" smtClean="0"/>
              <a:t> </a:t>
            </a:r>
            <a:r>
              <a:rPr lang="en-US" b="1" baseline="0" dirty="0" err="1" smtClean="0"/>
              <a:t>pacientilor</a:t>
            </a:r>
            <a:r>
              <a:rPr lang="en-US" b="1" baseline="0" dirty="0" smtClean="0"/>
              <a:t> cu CIA. </a:t>
            </a:r>
            <a:r>
              <a:rPr lang="en-US" b="1" baseline="0" dirty="0" err="1" smtClean="0"/>
              <a:t>Alte</a:t>
            </a:r>
            <a:r>
              <a:rPr lang="en-US" b="1" baseline="0" dirty="0" smtClean="0"/>
              <a:t> </a:t>
            </a:r>
            <a:r>
              <a:rPr lang="en-US" b="1" baseline="0" dirty="0" err="1" smtClean="0"/>
              <a:t>studii</a:t>
            </a:r>
            <a:r>
              <a:rPr lang="en-US" b="1" baseline="0" dirty="0" smtClean="0"/>
              <a:t> </a:t>
            </a:r>
            <a:r>
              <a:rPr lang="en-US" b="1" baseline="0" dirty="0" err="1" smtClean="0"/>
              <a:t>arata</a:t>
            </a:r>
            <a:r>
              <a:rPr lang="en-US" b="1" baseline="0" dirty="0" smtClean="0"/>
              <a:t> ca Fe iv nu se </a:t>
            </a:r>
            <a:r>
              <a:rPr lang="en-US" b="1" baseline="0" dirty="0" err="1" smtClean="0"/>
              <a:t>asociaza</a:t>
            </a:r>
            <a:r>
              <a:rPr lang="en-US" b="1" baseline="0" dirty="0" smtClean="0"/>
              <a:t> cu </a:t>
            </a:r>
            <a:r>
              <a:rPr lang="en-US" b="1" baseline="0" dirty="0" err="1" smtClean="0"/>
              <a:t>modificari</a:t>
            </a:r>
            <a:r>
              <a:rPr lang="en-US" b="1" baseline="0" dirty="0" smtClean="0"/>
              <a:t> ale </a:t>
            </a:r>
            <a:r>
              <a:rPr lang="en-US" b="1" baseline="0" dirty="0" err="1" smtClean="0"/>
              <a:t>nivelurile</a:t>
            </a:r>
            <a:r>
              <a:rPr lang="en-US" b="1" baseline="0" dirty="0" smtClean="0"/>
              <a:t> </a:t>
            </a:r>
            <a:r>
              <a:rPr lang="en-US" b="1" baseline="0" dirty="0" err="1" smtClean="0"/>
              <a:t>Hb</a:t>
            </a:r>
            <a:r>
              <a:rPr lang="en-US" b="1" baseline="0" dirty="0" smtClean="0"/>
              <a:t>, </a:t>
            </a:r>
            <a:r>
              <a:rPr lang="en-US" b="1" baseline="0" dirty="0" err="1" smtClean="0"/>
              <a:t>transfuziilor</a:t>
            </a:r>
            <a:r>
              <a:rPr lang="en-US" b="1" baseline="0" dirty="0" smtClean="0"/>
              <a:t> sanguine </a:t>
            </a:r>
            <a:r>
              <a:rPr lang="en-US" b="1" baseline="0" dirty="0" err="1" smtClean="0"/>
              <a:t>si</a:t>
            </a:r>
            <a:r>
              <a:rPr lang="en-US" b="1" baseline="0" dirty="0" smtClean="0"/>
              <a:t> </a:t>
            </a:r>
            <a:r>
              <a:rPr lang="en-US" b="1" baseline="0" dirty="0" err="1" smtClean="0"/>
              <a:t>calitatii</a:t>
            </a:r>
            <a:r>
              <a:rPr lang="en-US" b="1" baseline="0" dirty="0" smtClean="0"/>
              <a:t> </a:t>
            </a:r>
            <a:r>
              <a:rPr lang="en-US" b="1" baseline="0" dirty="0" err="1" smtClean="0"/>
              <a:t>vietii</a:t>
            </a:r>
            <a:r>
              <a:rPr lang="en-US" b="1" baseline="0" dirty="0" smtClean="0"/>
              <a:t> </a:t>
            </a:r>
            <a:r>
              <a:rPr lang="en-US" b="1" baseline="0" dirty="0" err="1" smtClean="0"/>
              <a:t>pacientilor</a:t>
            </a:r>
            <a:r>
              <a:rPr lang="en-US" b="1" baseline="0" dirty="0" smtClean="0"/>
              <a:t> cu CIA. </a:t>
            </a:r>
          </a:p>
          <a:p>
            <a:r>
              <a:rPr lang="en-US" b="1" baseline="0" dirty="0" err="1" smtClean="0"/>
              <a:t>Absenta</a:t>
            </a:r>
            <a:r>
              <a:rPr lang="en-US" b="1" baseline="0" dirty="0" smtClean="0"/>
              <a:t> </a:t>
            </a:r>
            <a:r>
              <a:rPr lang="en-US" b="1" baseline="0" dirty="0" err="1" smtClean="0"/>
              <a:t>unei</a:t>
            </a:r>
            <a:r>
              <a:rPr lang="en-US" b="1" baseline="0" dirty="0" smtClean="0"/>
              <a:t> </a:t>
            </a:r>
            <a:r>
              <a:rPr lang="en-US" b="1" baseline="0" dirty="0" err="1" smtClean="0"/>
              <a:t>evidente</a:t>
            </a:r>
            <a:r>
              <a:rPr lang="en-US" b="1" baseline="0" dirty="0" smtClean="0"/>
              <a:t> </a:t>
            </a:r>
            <a:r>
              <a:rPr lang="en-US" b="1" baseline="0" dirty="0" err="1" smtClean="0"/>
              <a:t>clare</a:t>
            </a:r>
            <a:r>
              <a:rPr lang="en-US" b="1" baseline="0" dirty="0" smtClean="0"/>
              <a:t> </a:t>
            </a:r>
            <a:r>
              <a:rPr lang="en-US" b="1" baseline="0" dirty="0" err="1" smtClean="0"/>
              <a:t>referitoare</a:t>
            </a:r>
            <a:r>
              <a:rPr lang="en-US" b="1" baseline="0" dirty="0" smtClean="0"/>
              <a:t> la </a:t>
            </a:r>
            <a:r>
              <a:rPr lang="en-US" b="1" baseline="0" dirty="0" err="1" smtClean="0"/>
              <a:t>beneficiile</a:t>
            </a:r>
            <a:r>
              <a:rPr lang="en-US" b="1" baseline="0" dirty="0" smtClean="0"/>
              <a:t> </a:t>
            </a:r>
            <a:r>
              <a:rPr lang="en-US" b="1" baseline="0" dirty="0" err="1" smtClean="0"/>
              <a:t>si</a:t>
            </a:r>
            <a:r>
              <a:rPr lang="en-US" b="1" baseline="0" dirty="0" smtClean="0"/>
              <a:t> </a:t>
            </a:r>
            <a:r>
              <a:rPr lang="en-US" b="1" baseline="0" dirty="0" err="1" smtClean="0"/>
              <a:t>riscurile</a:t>
            </a:r>
            <a:r>
              <a:rPr lang="en-US" b="1" baseline="0" dirty="0" smtClean="0"/>
              <a:t> </a:t>
            </a:r>
            <a:r>
              <a:rPr lang="en-US" b="1" baseline="0" dirty="0" err="1" smtClean="0"/>
              <a:t>asocierii</a:t>
            </a:r>
            <a:r>
              <a:rPr lang="en-US" b="1" baseline="0" dirty="0" smtClean="0"/>
              <a:t> </a:t>
            </a:r>
            <a:r>
              <a:rPr lang="en-US" b="1" baseline="0" dirty="0" err="1" smtClean="0"/>
              <a:t>Fierului</a:t>
            </a:r>
            <a:r>
              <a:rPr lang="en-US" b="1" baseline="0" dirty="0" smtClean="0"/>
              <a:t> la ESAs la </a:t>
            </a:r>
            <a:r>
              <a:rPr lang="en-US" b="1" baseline="0" dirty="0" err="1" smtClean="0"/>
              <a:t>pacientii</a:t>
            </a:r>
            <a:r>
              <a:rPr lang="en-US" b="1" baseline="0" dirty="0" smtClean="0"/>
              <a:t> cu CIA a </a:t>
            </a:r>
            <a:r>
              <a:rPr lang="en-US" b="1" baseline="0" dirty="0" err="1" smtClean="0"/>
              <a:t>fost</a:t>
            </a:r>
            <a:r>
              <a:rPr lang="en-US" b="1" baseline="0" dirty="0" smtClean="0"/>
              <a:t> </a:t>
            </a:r>
            <a:r>
              <a:rPr lang="en-US" b="1" baseline="0" dirty="0" err="1" smtClean="0"/>
              <a:t>punctul</a:t>
            </a:r>
            <a:r>
              <a:rPr lang="en-US" b="1" baseline="0" dirty="0" smtClean="0"/>
              <a:t> de </a:t>
            </a:r>
            <a:r>
              <a:rPr lang="en-US" b="1" baseline="0" dirty="0" err="1" smtClean="0"/>
              <a:t>plecare</a:t>
            </a:r>
            <a:r>
              <a:rPr lang="en-US" b="1" baseline="0" dirty="0" smtClean="0"/>
              <a:t> al </a:t>
            </a:r>
            <a:r>
              <a:rPr lang="en-US" b="1" baseline="0" dirty="0" err="1" smtClean="0"/>
              <a:t>acestei</a:t>
            </a:r>
            <a:r>
              <a:rPr lang="en-US" b="1" baseline="0" dirty="0" smtClean="0"/>
              <a:t> </a:t>
            </a:r>
            <a:r>
              <a:rPr lang="en-US" b="1" baseline="0" dirty="0" err="1" smtClean="0"/>
              <a:t>revizii</a:t>
            </a:r>
            <a:r>
              <a:rPr lang="en-US" b="1" baseline="0" dirty="0" smtClean="0"/>
              <a:t> </a:t>
            </a:r>
            <a:r>
              <a:rPr lang="en-US" b="1" baseline="0" dirty="0" err="1" smtClean="0"/>
              <a:t>sistematice</a:t>
            </a:r>
            <a:r>
              <a:rPr lang="en-US" b="1" baseline="0" dirty="0" smtClean="0"/>
              <a:t>.</a:t>
            </a:r>
            <a:endParaRPr lang="en-US" b="1" dirty="0" smtClean="0"/>
          </a:p>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6</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7</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8</a:t>
            </a:fld>
            <a:endParaRPr lang="ro-RO"/>
          </a:p>
        </p:txBody>
      </p:sp>
    </p:spTree>
    <p:extLst>
      <p:ext uri="{BB962C8B-B14F-4D97-AF65-F5344CB8AC3E}">
        <p14:creationId xmlns:p14="http://schemas.microsoft.com/office/powerpoint/2010/main" val="376320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9810E-0412-4B0F-A669-A7FD054C1E20}" type="slidenum">
              <a:rPr lang="ro-RO" smtClean="0"/>
              <a:t>9</a:t>
            </a:fld>
            <a:endParaRPr lang="ro-RO"/>
          </a:p>
        </p:txBody>
      </p:sp>
    </p:spTree>
    <p:extLst>
      <p:ext uri="{BB962C8B-B14F-4D97-AF65-F5344CB8AC3E}">
        <p14:creationId xmlns:p14="http://schemas.microsoft.com/office/powerpoint/2010/main" val="3763205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C:\Users\Ciprian\Desktop\ONCOLOGIE\___GRAFICA\POWERPOINT\capitol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636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C6D71-EC2C-4878-B576-478920A23C5C}"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157935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C6D71-EC2C-4878-B576-478920A23C5C}"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20263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1" name="Picture 3" descr="C:\Users\Ciprian\Desktop\ONCOLOGIE\___GRAFICA\POWERPOINT\continut 2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7462"/>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
        <p:nvSpPr>
          <p:cNvPr id="8" name="Title 1"/>
          <p:cNvSpPr>
            <a:spLocks noGrp="1"/>
          </p:cNvSpPr>
          <p:nvPr>
            <p:ph type="title"/>
          </p:nvPr>
        </p:nvSpPr>
        <p:spPr>
          <a:xfrm>
            <a:off x="457200" y="1008460"/>
            <a:ext cx="8229600" cy="857250"/>
          </a:xfrm>
        </p:spPr>
        <p:txBody>
          <a:bodyPr/>
          <a:lstStyle/>
          <a:p>
            <a:r>
              <a:rPr lang="en-US" smtClean="0"/>
              <a:t>Click to edit Master title style</a:t>
            </a:r>
            <a:endParaRPr lang="en-US"/>
          </a:p>
        </p:txBody>
      </p:sp>
      <p:sp>
        <p:nvSpPr>
          <p:cNvPr id="9" name="Content Placeholder 2"/>
          <p:cNvSpPr>
            <a:spLocks noGrp="1"/>
          </p:cNvSpPr>
          <p:nvPr>
            <p:ph sz="half" idx="1"/>
          </p:nvPr>
        </p:nvSpPr>
        <p:spPr>
          <a:xfrm>
            <a:off x="457200" y="170259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p:cNvSpPr>
            <a:spLocks noGrp="1"/>
          </p:cNvSpPr>
          <p:nvPr>
            <p:ph sz="half" idx="2"/>
          </p:nvPr>
        </p:nvSpPr>
        <p:spPr>
          <a:xfrm>
            <a:off x="4648200" y="170259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51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C6D71-EC2C-4878-B576-478920A23C5C}" type="datetimeFigureOut">
              <a:rPr lang="en-US" smtClean="0"/>
              <a:t>3/31/2016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1031572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EC6D71-EC2C-4878-B576-478920A23C5C}"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361488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EC6D71-EC2C-4878-B576-478920A23C5C}" type="datetimeFigureOut">
              <a:rPr lang="en-US" smtClean="0"/>
              <a:t>3/31/2016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419444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EC6D71-EC2C-4878-B576-478920A23C5C}" type="datetimeFigureOut">
              <a:rPr lang="en-US" smtClean="0"/>
              <a:t>3/31/2016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328059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C6D71-EC2C-4878-B576-478920A23C5C}" type="datetimeFigureOut">
              <a:rPr lang="en-US" smtClean="0"/>
              <a:t>3/31/2016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24819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C6D71-EC2C-4878-B576-478920A23C5C}"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27453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C6D71-EC2C-4878-B576-478920A23C5C}" type="datetimeFigureOut">
              <a:rPr lang="en-US" smtClean="0"/>
              <a:t>3/31/2016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34966C-934C-4B01-9230-AD3B07A5A2FD}" type="slidenum">
              <a:rPr lang="en-US" smtClean="0"/>
              <a:t>‹#›</a:t>
            </a:fld>
            <a:endParaRPr lang="en-US"/>
          </a:p>
        </p:txBody>
      </p:sp>
    </p:spTree>
    <p:extLst>
      <p:ext uri="{BB962C8B-B14F-4D97-AF65-F5344CB8AC3E}">
        <p14:creationId xmlns:p14="http://schemas.microsoft.com/office/powerpoint/2010/main" val="266331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8EC6D71-EC2C-4878-B576-478920A23C5C}" type="datetimeFigureOut">
              <a:rPr lang="en-US" smtClean="0"/>
              <a:t>3/31/2016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A34966C-934C-4B01-9230-AD3B07A5A2FD}" type="slidenum">
              <a:rPr lang="en-US" smtClean="0"/>
              <a:t>‹#›</a:t>
            </a:fld>
            <a:endParaRPr lang="en-US"/>
          </a:p>
        </p:txBody>
      </p:sp>
    </p:spTree>
    <p:extLst>
      <p:ext uri="{BB962C8B-B14F-4D97-AF65-F5344CB8AC3E}">
        <p14:creationId xmlns:p14="http://schemas.microsoft.com/office/powerpoint/2010/main" val="1771159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mailto:mihaela.lazar@sandoz.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hyperlink" Target="mailto:medical.ro@sandoz.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pv.ro@sandoz.com" TargetMode="External"/><Relationship Id="rId7" Type="http://schemas.openxmlformats.org/officeDocument/2006/relationships/hyperlink" Target="mailto:mihaela.lazar@sandoz.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novartis.com/" TargetMode="External"/><Relationship Id="rId4" Type="http://schemas.openxmlformats.org/officeDocument/2006/relationships/hyperlink" Target="mailto:medical.ro@sandoz.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jpeg"/><Relationship Id="rId7" Type="http://schemas.openxmlformats.org/officeDocument/2006/relationships/hyperlink" Target="http://www.knowledge.scot.nhs.uk/home.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ochranelibrary.com/" TargetMode="External"/><Relationship Id="rId11" Type="http://schemas.openxmlformats.org/officeDocument/2006/relationships/image" Target="../media/image3.png"/><Relationship Id="rId5" Type="http://schemas.openxmlformats.org/officeDocument/2006/relationships/image" Target="../media/image12.jpeg"/><Relationship Id="rId10" Type="http://schemas.openxmlformats.org/officeDocument/2006/relationships/hyperlink" Target="http://hm.cochrane.org/welcome-website-cochrane-haematological-malignancies" TargetMode="External"/><Relationship Id="rId4" Type="http://schemas.openxmlformats.org/officeDocument/2006/relationships/hyperlink" Target="http://www.ncbi.nlm.nih.gov/pubmed" TargetMode="Externa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onlinelibrary.wiley.com/enhanced/doi/10.1002/14651858.CD009624.pub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19574" y="1581150"/>
            <a:ext cx="5400675" cy="2435731"/>
          </a:xfrm>
          <a:prstGeom prst="rect">
            <a:avLst/>
          </a:prstGeom>
          <a:noFill/>
        </p:spPr>
        <p:txBody>
          <a:bodyPr wrap="square" rtlCol="0">
            <a:spAutoFit/>
          </a:bodyPr>
          <a:lstStyle/>
          <a:p>
            <a:pPr algn="ctr">
              <a:lnSpc>
                <a:spcPct val="150000"/>
              </a:lnSpc>
            </a:pPr>
            <a:r>
              <a:rPr lang="en-US" sz="8000" b="1" dirty="0" smtClean="0">
                <a:solidFill>
                  <a:schemeClr val="bg1"/>
                </a:solidFill>
              </a:rPr>
              <a:t>N-I-H</a:t>
            </a:r>
          </a:p>
          <a:p>
            <a:pPr algn="ctr">
              <a:lnSpc>
                <a:spcPct val="150000"/>
              </a:lnSpc>
            </a:pPr>
            <a:endParaRPr lang="en-US" sz="2400" b="1" dirty="0">
              <a:solidFill>
                <a:schemeClr val="bg1"/>
              </a:solidFill>
            </a:endParaRPr>
          </a:p>
        </p:txBody>
      </p:sp>
      <p:sp>
        <p:nvSpPr>
          <p:cNvPr id="3" name="TextBox 2"/>
          <p:cNvSpPr txBox="1"/>
          <p:nvPr/>
        </p:nvSpPr>
        <p:spPr>
          <a:xfrm>
            <a:off x="4254335" y="3811058"/>
            <a:ext cx="4724400" cy="1107996"/>
          </a:xfrm>
          <a:prstGeom prst="rect">
            <a:avLst/>
          </a:prstGeom>
          <a:noFill/>
        </p:spPr>
        <p:txBody>
          <a:bodyPr wrap="square" rtlCol="0">
            <a:spAutoFit/>
          </a:bodyPr>
          <a:lstStyle/>
          <a:p>
            <a:pPr algn="ctr">
              <a:lnSpc>
                <a:spcPct val="150000"/>
              </a:lnSpc>
            </a:pPr>
            <a:r>
              <a:rPr lang="en-US" sz="2400" b="1" dirty="0" smtClean="0">
                <a:solidFill>
                  <a:schemeClr val="bg1"/>
                </a:solidFill>
              </a:rPr>
              <a:t>MIHAELA LAZAR, Medical Manager</a:t>
            </a:r>
          </a:p>
          <a:p>
            <a:pPr algn="ctr">
              <a:lnSpc>
                <a:spcPct val="150000"/>
              </a:lnSpc>
            </a:pPr>
            <a:r>
              <a:rPr lang="en-US" sz="2000" b="1" dirty="0" err="1" smtClean="0">
                <a:solidFill>
                  <a:schemeClr val="bg1"/>
                </a:solidFill>
              </a:rPr>
              <a:t>Hematologie</a:t>
            </a:r>
            <a:r>
              <a:rPr lang="en-US" sz="2000" b="1" dirty="0" smtClean="0">
                <a:solidFill>
                  <a:schemeClr val="bg1"/>
                </a:solidFill>
              </a:rPr>
              <a:t>, SUUB, 22 </a:t>
            </a:r>
            <a:r>
              <a:rPr lang="en-US" sz="2000" b="1" dirty="0" err="1" smtClean="0">
                <a:solidFill>
                  <a:schemeClr val="bg1"/>
                </a:solidFill>
              </a:rPr>
              <a:t>martie</a:t>
            </a:r>
            <a:r>
              <a:rPr lang="en-US" sz="2000" b="1" dirty="0" smtClean="0">
                <a:solidFill>
                  <a:schemeClr val="bg1"/>
                </a:solidFill>
              </a:rPr>
              <a:t> 2016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14350"/>
            <a:ext cx="809524" cy="257143"/>
          </a:xfrm>
          <a:prstGeom prst="rect">
            <a:avLst/>
          </a:prstGeom>
        </p:spPr>
      </p:pic>
    </p:spTree>
    <p:extLst>
      <p:ext uri="{BB962C8B-B14F-4D97-AF65-F5344CB8AC3E}">
        <p14:creationId xmlns:p14="http://schemas.microsoft.com/office/powerpoint/2010/main" val="242061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84068" y="1578407"/>
            <a:ext cx="3048000" cy="3293209"/>
          </a:xfrm>
          <a:prstGeom prst="rect">
            <a:avLst/>
          </a:prstGeom>
        </p:spPr>
        <p:txBody>
          <a:bodyPr wrap="square">
            <a:spAutoFit/>
          </a:bodyPr>
          <a:lstStyle/>
          <a:p>
            <a:pPr algn="ctr"/>
            <a:endParaRPr lang="en-US" sz="1600" dirty="0"/>
          </a:p>
          <a:p>
            <a:pPr algn="ctr"/>
            <a:r>
              <a:rPr lang="en-US" sz="2400" b="1" i="1" dirty="0"/>
              <a:t>Hematopoietic </a:t>
            </a:r>
            <a:r>
              <a:rPr lang="en-US" sz="2400" b="1" i="1" dirty="0" smtClean="0"/>
              <a:t>response</a:t>
            </a:r>
          </a:p>
          <a:p>
            <a:pPr algn="ctr"/>
            <a:endParaRPr lang="en-US" sz="1600" b="1" dirty="0">
              <a:solidFill>
                <a:srgbClr val="FF0000"/>
              </a:solidFill>
            </a:endParaRPr>
          </a:p>
          <a:p>
            <a:pPr algn="ctr"/>
            <a:r>
              <a:rPr lang="en-US" sz="1600" b="1" dirty="0" smtClean="0">
                <a:solidFill>
                  <a:srgbClr val="FF0000"/>
                </a:solidFill>
              </a:rPr>
              <a:t>There was a </a:t>
            </a:r>
            <a:r>
              <a:rPr lang="en-US" sz="1600" b="1" dirty="0">
                <a:solidFill>
                  <a:srgbClr val="FF0000"/>
                </a:solidFill>
              </a:rPr>
              <a:t>beneficial effect of iron supplementation to ESAs compared with ESAs alone on hematopoietic </a:t>
            </a:r>
            <a:r>
              <a:rPr lang="en-US" sz="1600" b="1" dirty="0" smtClean="0">
                <a:solidFill>
                  <a:srgbClr val="FF0000"/>
                </a:solidFill>
              </a:rPr>
              <a:t>response</a:t>
            </a:r>
          </a:p>
          <a:p>
            <a:pPr algn="ctr"/>
            <a:r>
              <a:rPr lang="en-US" sz="1200" dirty="0" smtClean="0"/>
              <a:t> </a:t>
            </a:r>
            <a:r>
              <a:rPr lang="en-US" sz="1200" dirty="0"/>
              <a:t>(risk ratio (RR) 1.17, 95</a:t>
            </a:r>
            <a:r>
              <a:rPr lang="en-US" sz="1200" dirty="0" smtClean="0"/>
              <a:t>% </a:t>
            </a:r>
            <a:r>
              <a:rPr lang="en-US" sz="1200" dirty="0"/>
              <a:t>confidence interval (CI) 1.09 to 1.26; P &lt; 0.0001; 1712 participants; 11 comparisons; high-quality evidence). </a:t>
            </a:r>
          </a:p>
          <a:p>
            <a:endParaRPr lang="en-US" sz="16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707" y="1329537"/>
            <a:ext cx="5712054"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225631" y="285750"/>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1801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533400" y="1581150"/>
            <a:ext cx="2362200" cy="3046988"/>
          </a:xfrm>
          <a:prstGeom prst="rect">
            <a:avLst/>
          </a:prstGeom>
        </p:spPr>
        <p:txBody>
          <a:bodyPr wrap="square">
            <a:spAutoFit/>
          </a:bodyPr>
          <a:lstStyle/>
          <a:p>
            <a:endParaRPr lang="en-US" sz="1600" dirty="0"/>
          </a:p>
          <a:p>
            <a:pPr algn="ctr"/>
            <a:r>
              <a:rPr lang="en-US" sz="2400" b="1" i="1" dirty="0"/>
              <a:t>RBC </a:t>
            </a:r>
            <a:r>
              <a:rPr lang="en-US" sz="2400" b="1" i="1" dirty="0" smtClean="0"/>
              <a:t>transfusions</a:t>
            </a:r>
          </a:p>
          <a:p>
            <a:pPr algn="ctr"/>
            <a:endParaRPr lang="en-US" sz="1600" b="1" dirty="0" smtClean="0">
              <a:solidFill>
                <a:srgbClr val="FF0000"/>
              </a:solidFill>
            </a:endParaRPr>
          </a:p>
          <a:p>
            <a:pPr algn="ctr"/>
            <a:r>
              <a:rPr lang="en-US" sz="1600" b="1" dirty="0" smtClean="0">
                <a:solidFill>
                  <a:srgbClr val="FF0000"/>
                </a:solidFill>
              </a:rPr>
              <a:t>Significantly </a:t>
            </a:r>
            <a:r>
              <a:rPr lang="en-US" sz="1600" b="1" dirty="0">
                <a:solidFill>
                  <a:srgbClr val="FF0000"/>
                </a:solidFill>
              </a:rPr>
              <a:t>fewer participants treated with iron supplementation</a:t>
            </a:r>
          </a:p>
          <a:p>
            <a:pPr algn="ctr"/>
            <a:r>
              <a:rPr lang="en-US" sz="1600" b="1" dirty="0">
                <a:solidFill>
                  <a:srgbClr val="FF0000"/>
                </a:solidFill>
              </a:rPr>
              <a:t>to ESAs required RBC transfusions compared to</a:t>
            </a:r>
          </a:p>
          <a:p>
            <a:pPr algn="ctr"/>
            <a:r>
              <a:rPr lang="en-US" sz="1600" b="1" dirty="0">
                <a:solidFill>
                  <a:srgbClr val="FF0000"/>
                </a:solidFill>
              </a:rPr>
              <a:t>participants treated with ESAs alone </a:t>
            </a:r>
            <a:endParaRPr lang="en-US" sz="1600" b="1" dirty="0" smtClean="0">
              <a:solidFill>
                <a:srgbClr val="FF0000"/>
              </a:solidFill>
            </a:endParaRPr>
          </a:p>
          <a:p>
            <a:pPr algn="ctr"/>
            <a:r>
              <a:rPr lang="en-US" sz="1200" dirty="0" smtClean="0"/>
              <a:t>(</a:t>
            </a:r>
            <a:r>
              <a:rPr lang="en-US" sz="1200" dirty="0"/>
              <a:t>RR 0.74, </a:t>
            </a:r>
            <a:r>
              <a:rPr lang="en-US" sz="1200" dirty="0" smtClean="0"/>
              <a:t>95</a:t>
            </a:r>
            <a:r>
              <a:rPr lang="en-US" sz="1200" dirty="0"/>
              <a:t>% CI 0.60 to</a:t>
            </a:r>
          </a:p>
          <a:p>
            <a:pPr algn="ctr"/>
            <a:r>
              <a:rPr lang="en-US" sz="1200" dirty="0"/>
              <a:t>0.92; P = 0.007)</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1352550"/>
            <a:ext cx="5791200" cy="379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225631" y="285750"/>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8033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225631" y="285750"/>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428750"/>
            <a:ext cx="6172200" cy="367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5933" y="1618384"/>
            <a:ext cx="2830158" cy="3293209"/>
          </a:xfrm>
          <a:prstGeom prst="rect">
            <a:avLst/>
          </a:prstGeom>
        </p:spPr>
        <p:txBody>
          <a:bodyPr wrap="square">
            <a:spAutoFit/>
          </a:bodyPr>
          <a:lstStyle/>
          <a:p>
            <a:pPr algn="ctr"/>
            <a:r>
              <a:rPr lang="en-US" sz="2400" b="1" i="1" dirty="0"/>
              <a:t>Median time to hematopoietic </a:t>
            </a:r>
            <a:r>
              <a:rPr lang="en-US" sz="2400" b="1" i="1" dirty="0" smtClean="0"/>
              <a:t>response</a:t>
            </a:r>
          </a:p>
          <a:p>
            <a:pPr algn="ctr"/>
            <a:endParaRPr lang="en-US" sz="1600" dirty="0" smtClean="0"/>
          </a:p>
          <a:p>
            <a:pPr algn="ctr"/>
            <a:r>
              <a:rPr lang="en-US" sz="1600" b="1" dirty="0" smtClean="0">
                <a:solidFill>
                  <a:srgbClr val="FF0000"/>
                </a:solidFill>
              </a:rPr>
              <a:t>No </a:t>
            </a:r>
            <a:r>
              <a:rPr lang="en-US" sz="1600" b="1" dirty="0">
                <a:solidFill>
                  <a:srgbClr val="FF0000"/>
                </a:solidFill>
              </a:rPr>
              <a:t>differences in the median time </a:t>
            </a:r>
            <a:r>
              <a:rPr lang="en-US" sz="1600" b="1" dirty="0" smtClean="0">
                <a:solidFill>
                  <a:srgbClr val="FF0000"/>
                </a:solidFill>
              </a:rPr>
              <a:t>to hematopoietic </a:t>
            </a:r>
            <a:r>
              <a:rPr lang="en-US" sz="1600" b="1" dirty="0">
                <a:solidFill>
                  <a:srgbClr val="FF0000"/>
                </a:solidFill>
              </a:rPr>
              <a:t>response between participants receiving iron supplementation</a:t>
            </a:r>
          </a:p>
          <a:p>
            <a:pPr algn="ctr"/>
            <a:r>
              <a:rPr lang="en-US" sz="1600" b="1" dirty="0">
                <a:solidFill>
                  <a:srgbClr val="FF0000"/>
                </a:solidFill>
              </a:rPr>
              <a:t>to ESAs versus those who received ESAs alone </a:t>
            </a:r>
            <a:endParaRPr lang="en-US" sz="1600" b="1" dirty="0" smtClean="0">
              <a:solidFill>
                <a:srgbClr val="FF0000"/>
              </a:solidFill>
            </a:endParaRPr>
          </a:p>
          <a:p>
            <a:pPr algn="ctr"/>
            <a:r>
              <a:rPr lang="en-US" sz="1200" dirty="0" smtClean="0"/>
              <a:t>(HR 0.93</a:t>
            </a:r>
            <a:r>
              <a:rPr lang="en-US" sz="1200" dirty="0"/>
              <a:t>, 95% CI 0.67 to 1.28; </a:t>
            </a:r>
            <a:endParaRPr lang="en-US" sz="1200" dirty="0" smtClean="0"/>
          </a:p>
          <a:p>
            <a:pPr algn="ctr"/>
            <a:r>
              <a:rPr lang="en-US" sz="1200" dirty="0" smtClean="0"/>
              <a:t>P </a:t>
            </a:r>
            <a:r>
              <a:rPr lang="en-US" sz="1200" dirty="0"/>
              <a:t>= 0.65</a:t>
            </a:r>
            <a:r>
              <a:rPr lang="en-US" sz="1200" dirty="0" smtClean="0"/>
              <a:t>)</a:t>
            </a:r>
            <a:endParaRPr lang="en-US" sz="1200" dirty="0"/>
          </a:p>
        </p:txBody>
      </p:sp>
    </p:spTree>
    <p:extLst>
      <p:ext uri="{BB962C8B-B14F-4D97-AF65-F5344CB8AC3E}">
        <p14:creationId xmlns:p14="http://schemas.microsoft.com/office/powerpoint/2010/main" val="711592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201881" y="1824629"/>
            <a:ext cx="2998520" cy="3170099"/>
          </a:xfrm>
          <a:prstGeom prst="rect">
            <a:avLst/>
          </a:prstGeom>
        </p:spPr>
        <p:txBody>
          <a:bodyPr wrap="square">
            <a:spAutoFit/>
          </a:bodyPr>
          <a:lstStyle/>
          <a:p>
            <a:pPr algn="ctr"/>
            <a:r>
              <a:rPr lang="en-US" sz="2400" b="1" i="1" dirty="0"/>
              <a:t>Mean change in </a:t>
            </a:r>
            <a:r>
              <a:rPr lang="en-US" sz="2400" b="1" i="1" dirty="0" err="1"/>
              <a:t>Hb</a:t>
            </a:r>
            <a:r>
              <a:rPr lang="en-US" sz="2400" b="1" i="1" dirty="0"/>
              <a:t> </a:t>
            </a:r>
            <a:r>
              <a:rPr lang="en-US" sz="2400" b="1" i="1" dirty="0" smtClean="0"/>
              <a:t>level</a:t>
            </a:r>
          </a:p>
          <a:p>
            <a:pPr algn="ctr"/>
            <a:endParaRPr lang="en-US" sz="1600" b="1" dirty="0"/>
          </a:p>
          <a:p>
            <a:pPr algn="ctr"/>
            <a:r>
              <a:rPr lang="en-US" sz="1600" b="1" dirty="0" err="1" smtClean="0">
                <a:solidFill>
                  <a:srgbClr val="FF0000"/>
                </a:solidFill>
              </a:rPr>
              <a:t>Hb</a:t>
            </a:r>
            <a:r>
              <a:rPr lang="en-US" sz="1600" b="1" dirty="0" smtClean="0">
                <a:solidFill>
                  <a:srgbClr val="FF0000"/>
                </a:solidFill>
              </a:rPr>
              <a:t> </a:t>
            </a:r>
            <a:r>
              <a:rPr lang="en-US" sz="1600" b="1" dirty="0">
                <a:solidFill>
                  <a:srgbClr val="FF0000"/>
                </a:solidFill>
              </a:rPr>
              <a:t>level was statistically significantly superior in participants</a:t>
            </a:r>
          </a:p>
          <a:p>
            <a:pPr algn="ctr"/>
            <a:r>
              <a:rPr lang="en-US" sz="1600" b="1" dirty="0">
                <a:solidFill>
                  <a:srgbClr val="FF0000"/>
                </a:solidFill>
              </a:rPr>
              <a:t>receiving iron supplementation to ESAs than in participants</a:t>
            </a:r>
          </a:p>
          <a:p>
            <a:pPr algn="ctr"/>
            <a:r>
              <a:rPr lang="en-US" sz="1600" b="1" dirty="0">
                <a:solidFill>
                  <a:srgbClr val="FF0000"/>
                </a:solidFill>
              </a:rPr>
              <a:t>receiving ESAs alone in the management of </a:t>
            </a:r>
            <a:r>
              <a:rPr lang="en-US" sz="1600" b="1" dirty="0" smtClean="0">
                <a:solidFill>
                  <a:srgbClr val="FF0000"/>
                </a:solidFill>
              </a:rPr>
              <a:t>CIA</a:t>
            </a:r>
          </a:p>
          <a:p>
            <a:pPr algn="ctr"/>
            <a:r>
              <a:rPr lang="en-US" sz="1200" dirty="0" smtClean="0"/>
              <a:t>(mean difference </a:t>
            </a:r>
            <a:r>
              <a:rPr lang="en-US" sz="1200" dirty="0"/>
              <a:t>(MD) </a:t>
            </a:r>
            <a:endParaRPr lang="en-US" sz="1200" dirty="0" smtClean="0"/>
          </a:p>
          <a:p>
            <a:pPr algn="ctr"/>
            <a:r>
              <a:rPr lang="en-US" sz="1200" dirty="0" smtClean="0"/>
              <a:t>0.48</a:t>
            </a:r>
            <a:r>
              <a:rPr lang="en-US" sz="1200" dirty="0"/>
              <a:t>, 95% CI 0.10 to 0.86; P = </a:t>
            </a:r>
            <a:r>
              <a:rPr lang="en-US" sz="1200" dirty="0" smtClean="0"/>
              <a:t>0.01)</a:t>
            </a:r>
            <a:endParaRPr lang="en-US" sz="12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1428750"/>
            <a:ext cx="5790926" cy="3583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225631" y="285750"/>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1774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201881" y="1824629"/>
            <a:ext cx="2998520" cy="2554545"/>
          </a:xfrm>
          <a:prstGeom prst="rect">
            <a:avLst/>
          </a:prstGeom>
        </p:spPr>
        <p:txBody>
          <a:bodyPr wrap="square">
            <a:spAutoFit/>
          </a:bodyPr>
          <a:lstStyle/>
          <a:p>
            <a:pPr algn="ctr"/>
            <a:r>
              <a:rPr lang="en-US" sz="2400" b="1" i="1" dirty="0"/>
              <a:t>Quality of </a:t>
            </a:r>
            <a:r>
              <a:rPr lang="en-US" sz="2400" b="1" i="1" dirty="0" smtClean="0"/>
              <a:t>life</a:t>
            </a:r>
          </a:p>
          <a:p>
            <a:pPr algn="ctr"/>
            <a:endParaRPr lang="en-US" sz="1600" b="1" dirty="0"/>
          </a:p>
          <a:p>
            <a:pPr algn="ctr"/>
            <a:r>
              <a:rPr lang="en-US" sz="1600" b="1" dirty="0" smtClean="0">
                <a:solidFill>
                  <a:srgbClr val="FF0000"/>
                </a:solidFill>
              </a:rPr>
              <a:t>There were no </a:t>
            </a:r>
            <a:r>
              <a:rPr lang="en-US" sz="1600" b="1" dirty="0">
                <a:solidFill>
                  <a:srgbClr val="FF0000"/>
                </a:solidFill>
              </a:rPr>
              <a:t>differences in terms </a:t>
            </a:r>
            <a:r>
              <a:rPr lang="en-US" sz="1600" b="1" dirty="0" smtClean="0">
                <a:solidFill>
                  <a:srgbClr val="FF0000"/>
                </a:solidFill>
              </a:rPr>
              <a:t>of quality </a:t>
            </a:r>
            <a:r>
              <a:rPr lang="en-US" sz="1600" b="1" dirty="0">
                <a:solidFill>
                  <a:srgbClr val="FF0000"/>
                </a:solidFill>
              </a:rPr>
              <a:t>of life between participants receiving iron supplementation</a:t>
            </a:r>
          </a:p>
          <a:p>
            <a:pPr algn="ctr"/>
            <a:r>
              <a:rPr lang="en-US" sz="1600" b="1" dirty="0">
                <a:solidFill>
                  <a:srgbClr val="FF0000"/>
                </a:solidFill>
              </a:rPr>
              <a:t>to ESAs versus those who received ESAs </a:t>
            </a:r>
            <a:r>
              <a:rPr lang="en-US" sz="1600" b="1" dirty="0" smtClean="0">
                <a:solidFill>
                  <a:srgbClr val="FF0000"/>
                </a:solidFill>
              </a:rPr>
              <a:t>alone</a:t>
            </a:r>
          </a:p>
          <a:p>
            <a:pPr algn="ctr"/>
            <a:r>
              <a:rPr lang="en-US" sz="1200" dirty="0" smtClean="0"/>
              <a:t>(standardized mean </a:t>
            </a:r>
            <a:r>
              <a:rPr lang="en-US" sz="1200" dirty="0"/>
              <a:t>difference (SMD) 0.01, 95% CI -0.10 to 0.12; P = 0.88</a:t>
            </a:r>
            <a:r>
              <a:rPr lang="en-US" sz="1200" dirty="0" smtClean="0"/>
              <a:t>)</a:t>
            </a:r>
            <a:endParaRPr lang="en-US" sz="12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81151"/>
            <a:ext cx="55626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225631" y="285750"/>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4653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201881" y="1824629"/>
            <a:ext cx="2998520" cy="2985433"/>
          </a:xfrm>
          <a:prstGeom prst="rect">
            <a:avLst/>
          </a:prstGeom>
        </p:spPr>
        <p:txBody>
          <a:bodyPr wrap="square">
            <a:spAutoFit/>
          </a:bodyPr>
          <a:lstStyle/>
          <a:p>
            <a:pPr algn="ctr"/>
            <a:r>
              <a:rPr lang="en-US" sz="2400" b="1" i="1" dirty="0"/>
              <a:t>Thromboembolic </a:t>
            </a:r>
            <a:r>
              <a:rPr lang="en-US" sz="2400" b="1" i="1" dirty="0" smtClean="0"/>
              <a:t>events</a:t>
            </a:r>
          </a:p>
          <a:p>
            <a:pPr algn="ctr"/>
            <a:endParaRPr lang="en-US" sz="1600" b="1" dirty="0"/>
          </a:p>
          <a:p>
            <a:pPr algn="ctr"/>
            <a:r>
              <a:rPr lang="en-US" sz="1600" b="1" dirty="0" smtClean="0">
                <a:solidFill>
                  <a:srgbClr val="FF0000"/>
                </a:solidFill>
              </a:rPr>
              <a:t>The </a:t>
            </a:r>
            <a:r>
              <a:rPr lang="en-US" sz="1600" b="1" dirty="0">
                <a:solidFill>
                  <a:srgbClr val="FF0000"/>
                </a:solidFill>
              </a:rPr>
              <a:t>incidence of thromboembolic events in participants</a:t>
            </a:r>
          </a:p>
          <a:p>
            <a:pPr algn="ctr"/>
            <a:r>
              <a:rPr lang="en-US" sz="1600" b="1" dirty="0">
                <a:solidFill>
                  <a:srgbClr val="FF0000"/>
                </a:solidFill>
              </a:rPr>
              <a:t>treated with iron supplementation to ESAs did not </a:t>
            </a:r>
            <a:r>
              <a:rPr lang="en-US" sz="1600" b="1" dirty="0" smtClean="0">
                <a:solidFill>
                  <a:srgbClr val="FF0000"/>
                </a:solidFill>
              </a:rPr>
              <a:t>differ from </a:t>
            </a:r>
            <a:r>
              <a:rPr lang="en-US" sz="1600" b="1" dirty="0">
                <a:solidFill>
                  <a:srgbClr val="FF0000"/>
                </a:solidFill>
              </a:rPr>
              <a:t>that in participants treated with ESAs </a:t>
            </a:r>
            <a:r>
              <a:rPr lang="en-US" sz="1600" b="1" dirty="0" smtClean="0">
                <a:solidFill>
                  <a:srgbClr val="FF0000"/>
                </a:solidFill>
              </a:rPr>
              <a:t>alone</a:t>
            </a:r>
          </a:p>
          <a:p>
            <a:pPr algn="ctr"/>
            <a:r>
              <a:rPr lang="en-US" sz="1200" dirty="0" smtClean="0"/>
              <a:t>(</a:t>
            </a:r>
            <a:r>
              <a:rPr lang="en-US" sz="1200" dirty="0"/>
              <a:t>RR 0.95, 95</a:t>
            </a:r>
            <a:r>
              <a:rPr lang="en-US" sz="1200" dirty="0" smtClean="0"/>
              <a:t>% CI </a:t>
            </a:r>
            <a:r>
              <a:rPr lang="en-US" sz="1200" dirty="0"/>
              <a:t>0.54 to 1.65; P = 0.85</a:t>
            </a:r>
            <a:r>
              <a:rPr lang="en-US" sz="1200" dirty="0" smtClean="0"/>
              <a:t>).</a:t>
            </a:r>
            <a:endParaRPr lang="en-US" sz="12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57350"/>
            <a:ext cx="5760762"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225631" y="285750"/>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9634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47196" y="2038350"/>
            <a:ext cx="8686800" cy="2462213"/>
          </a:xfrm>
          <a:prstGeom prst="rect">
            <a:avLst/>
          </a:prstGeom>
        </p:spPr>
        <p:txBody>
          <a:bodyPr wrap="square">
            <a:spAutoFit/>
          </a:bodyPr>
          <a:lstStyle/>
          <a:p>
            <a:pPr algn="ctr"/>
            <a:r>
              <a:rPr lang="en-US" sz="2400" b="1" i="1" dirty="0">
                <a:solidFill>
                  <a:srgbClr val="FF0000"/>
                </a:solidFill>
              </a:rPr>
              <a:t>Route of iron </a:t>
            </a:r>
            <a:r>
              <a:rPr lang="en-US" sz="2400" b="1" i="1" dirty="0" smtClean="0">
                <a:solidFill>
                  <a:srgbClr val="FF0000"/>
                </a:solidFill>
              </a:rPr>
              <a:t>administration</a:t>
            </a:r>
          </a:p>
          <a:p>
            <a:pPr algn="ctr"/>
            <a:endParaRPr lang="en-US" b="1" i="1" dirty="0" smtClean="0">
              <a:solidFill>
                <a:srgbClr val="FF0000"/>
              </a:solidFill>
            </a:endParaRPr>
          </a:p>
          <a:p>
            <a:pPr algn="ctr"/>
            <a:r>
              <a:rPr lang="en-US" sz="1600" b="1" dirty="0" smtClean="0"/>
              <a:t>RCTs </a:t>
            </a:r>
            <a:r>
              <a:rPr lang="en-US" sz="1600" b="1" dirty="0"/>
              <a:t>in which IV iron was</a:t>
            </a:r>
          </a:p>
          <a:p>
            <a:pPr algn="ctr"/>
            <a:r>
              <a:rPr lang="en-US" sz="1600" b="1" dirty="0"/>
              <a:t>used showed statistically significant evidence for a difference with</a:t>
            </a:r>
          </a:p>
          <a:p>
            <a:pPr algn="ctr"/>
            <a:r>
              <a:rPr lang="en-US" sz="1600" b="1" dirty="0"/>
              <a:t>iron supplementation versus ESAs alone (RR 1.20, 95% CI </a:t>
            </a:r>
            <a:r>
              <a:rPr lang="en-US" sz="1600" b="1" dirty="0" smtClean="0"/>
              <a:t>1.10 to </a:t>
            </a:r>
            <a:r>
              <a:rPr lang="en-US" sz="1600" b="1" dirty="0"/>
              <a:t>1.31; P &lt; 0.00001) compared with oral iron supplementation</a:t>
            </a:r>
          </a:p>
          <a:p>
            <a:pPr algn="ctr"/>
            <a:r>
              <a:rPr lang="en-US" sz="1600" b="1" dirty="0"/>
              <a:t>(RR 1.04, 95% CI 0.87 to 1.24; P = 0.68) for the outcome </a:t>
            </a:r>
            <a:r>
              <a:rPr lang="en-US" sz="1600" b="1" dirty="0" smtClean="0"/>
              <a:t>of hematopoietic </a:t>
            </a:r>
            <a:r>
              <a:rPr lang="en-US" sz="1600" b="1" dirty="0"/>
              <a:t>response. </a:t>
            </a:r>
            <a:endParaRPr lang="en-US" sz="1600" b="1" dirty="0" smtClean="0"/>
          </a:p>
          <a:p>
            <a:pPr algn="ctr"/>
            <a:r>
              <a:rPr lang="en-US" sz="1600" b="1" dirty="0" smtClean="0"/>
              <a:t>However</a:t>
            </a:r>
            <a:r>
              <a:rPr lang="en-US" sz="1600" b="1" dirty="0"/>
              <a:t>, the difference between the</a:t>
            </a:r>
          </a:p>
          <a:p>
            <a:pPr algn="ctr"/>
            <a:r>
              <a:rPr lang="en-US" sz="1600" b="1" dirty="0"/>
              <a:t>subgroups was not statistically significant (test of interaction: P </a:t>
            </a:r>
            <a:r>
              <a:rPr lang="en-US" sz="1600" b="1" dirty="0" smtClean="0"/>
              <a:t>= 0.16</a:t>
            </a:r>
            <a:r>
              <a:rPr lang="en-US" sz="1600" b="1"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225631" y="285750"/>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3745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225631" y="285750"/>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5" y="1428751"/>
            <a:ext cx="499244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599" y="1962150"/>
            <a:ext cx="3379761" cy="265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096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32657" y="1657350"/>
            <a:ext cx="8686800" cy="3170099"/>
          </a:xfrm>
          <a:prstGeom prst="rect">
            <a:avLst/>
          </a:prstGeom>
        </p:spPr>
        <p:txBody>
          <a:bodyPr wrap="square">
            <a:spAutoFit/>
          </a:bodyPr>
          <a:lstStyle/>
          <a:p>
            <a:pPr algn="ctr"/>
            <a:r>
              <a:rPr lang="en-US" sz="2000" b="1" dirty="0">
                <a:solidFill>
                  <a:srgbClr val="FF0000"/>
                </a:solidFill>
              </a:rPr>
              <a:t>Authors’ conclusions</a:t>
            </a:r>
          </a:p>
          <a:p>
            <a:pPr algn="ctr"/>
            <a:endParaRPr lang="en-US" sz="2000" dirty="0" smtClean="0"/>
          </a:p>
          <a:p>
            <a:pPr algn="ctr"/>
            <a:r>
              <a:rPr lang="en-US" sz="2000" dirty="0" smtClean="0"/>
              <a:t>Addition </a:t>
            </a:r>
            <a:r>
              <a:rPr lang="en-US" sz="2000" dirty="0"/>
              <a:t>of iron to ESAs </a:t>
            </a:r>
            <a:r>
              <a:rPr lang="en-US" sz="2000" dirty="0" smtClean="0"/>
              <a:t>offers:</a:t>
            </a:r>
          </a:p>
          <a:p>
            <a:pPr marL="342900" indent="-342900" algn="ctr">
              <a:buFont typeface="Wingdings" panose="05000000000000000000" pitchFamily="2" charset="2"/>
              <a:buChar char="ü"/>
            </a:pPr>
            <a:r>
              <a:rPr lang="en-US" sz="2000" dirty="0" smtClean="0"/>
              <a:t>superior </a:t>
            </a:r>
            <a:r>
              <a:rPr lang="en-US" sz="2000" dirty="0"/>
              <a:t>hematopoietic response, </a:t>
            </a:r>
            <a:endParaRPr lang="en-US" sz="2000" dirty="0" smtClean="0"/>
          </a:p>
          <a:p>
            <a:pPr marL="342900" indent="-342900" algn="ctr">
              <a:buFont typeface="Wingdings" panose="05000000000000000000" pitchFamily="2" charset="2"/>
              <a:buChar char="ü"/>
            </a:pPr>
            <a:r>
              <a:rPr lang="en-US" sz="2000" dirty="0" smtClean="0"/>
              <a:t>reduces </a:t>
            </a:r>
            <a:r>
              <a:rPr lang="en-US" sz="2000" dirty="0"/>
              <a:t>the risk of RBC transfusions,</a:t>
            </a:r>
          </a:p>
          <a:p>
            <a:pPr marL="342900" indent="-342900" algn="ctr">
              <a:buFont typeface="Wingdings" panose="05000000000000000000" pitchFamily="2" charset="2"/>
              <a:buChar char="ü"/>
            </a:pPr>
            <a:r>
              <a:rPr lang="en-US" sz="2000" dirty="0" smtClean="0"/>
              <a:t>improves </a:t>
            </a:r>
            <a:r>
              <a:rPr lang="en-US" sz="2000" dirty="0" err="1"/>
              <a:t>Hb</a:t>
            </a:r>
            <a:r>
              <a:rPr lang="en-US" sz="2000" dirty="0"/>
              <a:t> levels, </a:t>
            </a:r>
            <a:endParaRPr lang="en-US" sz="2000" dirty="0" smtClean="0"/>
          </a:p>
          <a:p>
            <a:pPr marL="342900" indent="-342900" algn="ctr">
              <a:buFont typeface="Wingdings" panose="05000000000000000000" pitchFamily="2" charset="2"/>
              <a:buChar char="ü"/>
            </a:pPr>
            <a:r>
              <a:rPr lang="en-US" sz="2000" dirty="0" smtClean="0"/>
              <a:t>appears </a:t>
            </a:r>
            <a:r>
              <a:rPr lang="en-US" sz="2000" dirty="0"/>
              <a:t>to be well tolerated. </a:t>
            </a:r>
            <a:endParaRPr lang="en-US" sz="2000" dirty="0" smtClean="0"/>
          </a:p>
          <a:p>
            <a:pPr algn="ctr"/>
            <a:endParaRPr lang="en-US" sz="2000" dirty="0" smtClean="0"/>
          </a:p>
          <a:p>
            <a:pPr algn="ctr"/>
            <a:r>
              <a:rPr lang="en-US" sz="2000" dirty="0" smtClean="0"/>
              <a:t>None </a:t>
            </a:r>
            <a:r>
              <a:rPr lang="en-US" sz="2000" dirty="0"/>
              <a:t>of the included RCTs reported overall survival. </a:t>
            </a:r>
            <a:endParaRPr lang="en-US" sz="2000" dirty="0" smtClean="0"/>
          </a:p>
          <a:p>
            <a:pPr algn="ctr"/>
            <a:r>
              <a:rPr lang="en-US" sz="2000" dirty="0" smtClean="0"/>
              <a:t>No evidence for </a:t>
            </a:r>
            <a:r>
              <a:rPr lang="en-US" sz="2000" dirty="0"/>
              <a:t>a difference in quality of life with iron supplementation.</a:t>
            </a:r>
            <a:endParaRPr lang="en-US" sz="20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225631" y="285750"/>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1155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304800" y="2768477"/>
            <a:ext cx="8001000" cy="1938992"/>
          </a:xfrm>
          <a:prstGeom prst="rect">
            <a:avLst/>
          </a:prstGeom>
        </p:spPr>
        <p:txBody>
          <a:bodyPr wrap="square">
            <a:spAutoFit/>
          </a:bodyPr>
          <a:lstStyle/>
          <a:p>
            <a:r>
              <a:rPr lang="en-US" sz="2400" dirty="0" smtClean="0"/>
              <a:t>1. Feedback. </a:t>
            </a:r>
          </a:p>
          <a:p>
            <a:endParaRPr lang="en-US" sz="2400" dirty="0" smtClean="0"/>
          </a:p>
          <a:p>
            <a:r>
              <a:rPr lang="en-US" sz="2400" dirty="0" smtClean="0"/>
              <a:t>2. </a:t>
            </a:r>
            <a:r>
              <a:rPr lang="en-US" sz="2400" dirty="0" err="1" smtClean="0"/>
              <a:t>Informatii</a:t>
            </a:r>
            <a:r>
              <a:rPr lang="en-US" sz="2400" dirty="0" smtClean="0"/>
              <a:t> </a:t>
            </a:r>
            <a:r>
              <a:rPr lang="en-US" sz="2400" dirty="0" err="1" smtClean="0"/>
              <a:t>stiintifice</a:t>
            </a:r>
            <a:r>
              <a:rPr lang="en-US" sz="2400" dirty="0" smtClean="0"/>
              <a:t> de </a:t>
            </a:r>
            <a:r>
              <a:rPr lang="en-US" sz="2400" dirty="0" err="1" smtClean="0"/>
              <a:t>interes</a:t>
            </a:r>
            <a:r>
              <a:rPr lang="en-US" sz="2400" dirty="0" smtClean="0"/>
              <a:t>.</a:t>
            </a:r>
          </a:p>
          <a:p>
            <a:endParaRPr lang="en-US" sz="2400" dirty="0"/>
          </a:p>
          <a:p>
            <a:r>
              <a:rPr lang="en-US" sz="2400" dirty="0" smtClean="0"/>
              <a:t>3. </a:t>
            </a:r>
            <a:r>
              <a:rPr lang="en-US" sz="2400" dirty="0" err="1" smtClean="0"/>
              <a:t>Frecventa</a:t>
            </a:r>
            <a:r>
              <a:rPr lang="en-US" sz="2400" dirty="0" smtClean="0"/>
              <a:t> </a:t>
            </a:r>
            <a:r>
              <a:rPr lang="en-US" sz="2400" dirty="0" err="1" smtClean="0"/>
              <a:t>prezentarilor</a:t>
            </a:r>
            <a:r>
              <a:rPr lang="en-US" sz="2400" dirty="0" smtClean="0"/>
              <a:t>.</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7172" y="1078867"/>
            <a:ext cx="5108369" cy="707886"/>
          </a:xfrm>
          <a:prstGeom prst="rect">
            <a:avLst/>
          </a:prstGeom>
          <a:noFill/>
        </p:spPr>
        <p:txBody>
          <a:bodyPr wrap="square" rtlCol="0">
            <a:spAutoFit/>
          </a:bodyPr>
          <a:lstStyle/>
          <a:p>
            <a:pPr algn="ctr"/>
            <a:r>
              <a:rPr lang="en-US" sz="4000"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NEXT STEPS</a:t>
            </a:r>
            <a:endParaRPr lang="en-US" sz="40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891" y="209550"/>
            <a:ext cx="42005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185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456291"/>
            <a:ext cx="3378489" cy="523220"/>
          </a:xfrm>
          <a:prstGeom prst="rect">
            <a:avLst/>
          </a:prstGeom>
          <a:noFill/>
        </p:spPr>
        <p:txBody>
          <a:bodyPr wrap="none" rtlCol="0">
            <a:spAutoFit/>
          </a:bodyPr>
          <a:lstStyle/>
          <a:p>
            <a:r>
              <a:rPr lang="en-US" sz="2800" b="1" i="1" dirty="0" smtClean="0"/>
              <a:t>PROPUNERE PROIECT</a:t>
            </a:r>
            <a:endParaRPr lang="en-US" sz="2800" b="1" i="1" dirty="0"/>
          </a:p>
        </p:txBody>
      </p:sp>
      <p:sp>
        <p:nvSpPr>
          <p:cNvPr id="4" name="TextBox 3"/>
          <p:cNvSpPr txBox="1"/>
          <p:nvPr/>
        </p:nvSpPr>
        <p:spPr>
          <a:xfrm>
            <a:off x="152401" y="1123950"/>
            <a:ext cx="8915400" cy="4524315"/>
          </a:xfrm>
          <a:prstGeom prst="rect">
            <a:avLst/>
          </a:prstGeom>
          <a:noFill/>
        </p:spPr>
        <p:txBody>
          <a:bodyPr wrap="square" rtlCol="0">
            <a:spAutoFit/>
          </a:bodyPr>
          <a:lstStyle/>
          <a:p>
            <a:r>
              <a:rPr lang="en-US" b="1" dirty="0" err="1" smtClean="0"/>
              <a:t>Obiectiv</a:t>
            </a:r>
            <a:r>
              <a:rPr lang="en-US" dirty="0" smtClean="0"/>
              <a:t>: </a:t>
            </a:r>
            <a:r>
              <a:rPr lang="en-US" dirty="0" err="1" smtClean="0"/>
              <a:t>Prezentare</a:t>
            </a:r>
            <a:r>
              <a:rPr lang="en-US" dirty="0" smtClean="0"/>
              <a:t> </a:t>
            </a:r>
            <a:r>
              <a:rPr lang="en-US" dirty="0" err="1" smtClean="0"/>
              <a:t>informatii</a:t>
            </a:r>
            <a:r>
              <a:rPr lang="en-US" dirty="0" smtClean="0"/>
              <a:t> </a:t>
            </a:r>
            <a:r>
              <a:rPr lang="en-US" dirty="0" err="1" smtClean="0"/>
              <a:t>stiintifice</a:t>
            </a:r>
            <a:r>
              <a:rPr lang="en-US" dirty="0"/>
              <a:t> </a:t>
            </a:r>
            <a:r>
              <a:rPr lang="en-US" dirty="0" err="1" smtClean="0"/>
              <a:t>noi</a:t>
            </a:r>
            <a:r>
              <a:rPr lang="en-US" dirty="0" smtClean="0"/>
              <a:t>/</a:t>
            </a:r>
            <a:r>
              <a:rPr lang="en-US" dirty="0" err="1" smtClean="0"/>
              <a:t>interes</a:t>
            </a:r>
            <a:r>
              <a:rPr lang="en-US" dirty="0" smtClean="0"/>
              <a:t>, utile in </a:t>
            </a:r>
            <a:r>
              <a:rPr lang="en-US" dirty="0" err="1" smtClean="0"/>
              <a:t>practica</a:t>
            </a:r>
            <a:r>
              <a:rPr lang="en-US" dirty="0" smtClean="0"/>
              <a:t> </a:t>
            </a:r>
            <a:r>
              <a:rPr lang="en-US" dirty="0" err="1" smtClean="0"/>
              <a:t>clinica</a:t>
            </a:r>
            <a:r>
              <a:rPr lang="en-US" dirty="0" smtClean="0"/>
              <a:t> din </a:t>
            </a:r>
            <a:r>
              <a:rPr lang="en-US" dirty="0" err="1" smtClean="0"/>
              <a:t>Sectia</a:t>
            </a:r>
            <a:r>
              <a:rPr lang="en-US" dirty="0" smtClean="0"/>
              <a:t> </a:t>
            </a:r>
            <a:r>
              <a:rPr lang="en-US" dirty="0" err="1" smtClean="0"/>
              <a:t>Hematologie</a:t>
            </a:r>
            <a:r>
              <a:rPr lang="en-US" dirty="0" smtClean="0"/>
              <a:t> a SUUB </a:t>
            </a:r>
            <a:r>
              <a:rPr lang="en-US" dirty="0" err="1" smtClean="0"/>
              <a:t>si</a:t>
            </a:r>
            <a:r>
              <a:rPr lang="en-US" dirty="0" smtClean="0"/>
              <a:t>/</a:t>
            </a:r>
            <a:r>
              <a:rPr lang="en-US" dirty="0" err="1" smtClean="0"/>
              <a:t>sau</a:t>
            </a:r>
            <a:r>
              <a:rPr lang="en-US" dirty="0" smtClean="0"/>
              <a:t> </a:t>
            </a:r>
            <a:r>
              <a:rPr lang="en-US" dirty="0" err="1" smtClean="0"/>
              <a:t>pentru</a:t>
            </a:r>
            <a:r>
              <a:rPr lang="en-US" dirty="0" smtClean="0"/>
              <a:t> </a:t>
            </a:r>
            <a:r>
              <a:rPr lang="en-US" dirty="0" err="1" smtClean="0"/>
              <a:t>dezvoltarea</a:t>
            </a:r>
            <a:r>
              <a:rPr lang="en-US" dirty="0" smtClean="0"/>
              <a:t> </a:t>
            </a:r>
            <a:r>
              <a:rPr lang="en-US" dirty="0" err="1" smtClean="0"/>
              <a:t>profesionala</a:t>
            </a:r>
            <a:r>
              <a:rPr lang="en-US" dirty="0" smtClean="0"/>
              <a:t>.</a:t>
            </a:r>
          </a:p>
          <a:p>
            <a:r>
              <a:rPr lang="en-US" dirty="0"/>
              <a:t>	</a:t>
            </a:r>
          </a:p>
          <a:p>
            <a:r>
              <a:rPr lang="en-US" b="1" dirty="0" err="1" smtClean="0"/>
              <a:t>Selectia</a:t>
            </a:r>
            <a:r>
              <a:rPr lang="en-US" b="1" dirty="0" smtClean="0"/>
              <a:t> </a:t>
            </a:r>
            <a:r>
              <a:rPr lang="en-US" b="1" dirty="0" err="1" smtClean="0"/>
              <a:t>informatiilor</a:t>
            </a:r>
            <a:r>
              <a:rPr lang="en-US" dirty="0" smtClean="0"/>
              <a:t>:</a:t>
            </a:r>
          </a:p>
          <a:p>
            <a:pPr marL="285750" indent="-285750">
              <a:buFontTx/>
              <a:buChar char="-"/>
            </a:pPr>
            <a:r>
              <a:rPr lang="en-US" dirty="0" err="1"/>
              <a:t>Subiecte</a:t>
            </a:r>
            <a:r>
              <a:rPr lang="en-US" dirty="0"/>
              <a:t> de </a:t>
            </a:r>
            <a:r>
              <a:rPr lang="en-US" dirty="0" err="1"/>
              <a:t>interes</a:t>
            </a:r>
            <a:r>
              <a:rPr lang="en-US" dirty="0"/>
              <a:t> (F2F, emails</a:t>
            </a:r>
            <a:r>
              <a:rPr lang="en-US" dirty="0" smtClean="0"/>
              <a:t>): </a:t>
            </a:r>
            <a:r>
              <a:rPr lang="en-US" dirty="0" err="1" smtClean="0"/>
              <a:t>patologie</a:t>
            </a:r>
            <a:r>
              <a:rPr lang="en-US" dirty="0" smtClean="0"/>
              <a:t>, </a:t>
            </a:r>
            <a:r>
              <a:rPr lang="en-US" dirty="0" err="1" smtClean="0"/>
              <a:t>ghiduri</a:t>
            </a:r>
            <a:r>
              <a:rPr lang="en-US" dirty="0" smtClean="0"/>
              <a:t> </a:t>
            </a:r>
            <a:r>
              <a:rPr lang="en-US" dirty="0" err="1" smtClean="0"/>
              <a:t>terapeutice</a:t>
            </a:r>
            <a:r>
              <a:rPr lang="en-US" dirty="0" smtClean="0"/>
              <a:t>, molecule, </a:t>
            </a:r>
            <a:r>
              <a:rPr lang="en-US" dirty="0" err="1" smtClean="0"/>
              <a:t>investigatii</a:t>
            </a:r>
            <a:r>
              <a:rPr lang="en-US" dirty="0" smtClean="0"/>
              <a:t>, etc.</a:t>
            </a:r>
          </a:p>
          <a:p>
            <a:pPr marL="285750" indent="-285750">
              <a:buFontTx/>
              <a:buChar char="-"/>
            </a:pPr>
            <a:r>
              <a:rPr lang="en-US" dirty="0" err="1" smtClean="0"/>
              <a:t>Reviste</a:t>
            </a:r>
            <a:r>
              <a:rPr lang="en-US" dirty="0" smtClean="0"/>
              <a:t> </a:t>
            </a:r>
            <a:r>
              <a:rPr lang="en-US" dirty="0" err="1" smtClean="0"/>
              <a:t>medicale</a:t>
            </a:r>
            <a:r>
              <a:rPr lang="en-US" dirty="0" smtClean="0"/>
              <a:t> </a:t>
            </a:r>
            <a:r>
              <a:rPr lang="en-US" dirty="0" err="1" smtClean="0"/>
              <a:t>internationale</a:t>
            </a:r>
            <a:r>
              <a:rPr lang="en-US" dirty="0" smtClean="0"/>
              <a:t> (</a:t>
            </a:r>
            <a:r>
              <a:rPr lang="en-US" dirty="0" err="1" smtClean="0"/>
              <a:t>hematologie</a:t>
            </a:r>
            <a:r>
              <a:rPr lang="en-US" dirty="0" smtClean="0"/>
              <a:t>)/sites (ex. PubMed)</a:t>
            </a:r>
          </a:p>
          <a:p>
            <a:endParaRPr lang="en-US" dirty="0"/>
          </a:p>
          <a:p>
            <a:r>
              <a:rPr lang="en-US" b="1" dirty="0" err="1" smtClean="0"/>
              <a:t>Prezentare</a:t>
            </a:r>
            <a:r>
              <a:rPr lang="en-US" dirty="0" smtClean="0"/>
              <a:t> 20-30’ (SDZ / SDZ-</a:t>
            </a:r>
            <a:r>
              <a:rPr lang="en-US" dirty="0" err="1" smtClean="0"/>
              <a:t>Hematologie</a:t>
            </a:r>
            <a:r>
              <a:rPr lang="en-US" dirty="0" smtClean="0"/>
              <a:t> SUUB)</a:t>
            </a:r>
          </a:p>
          <a:p>
            <a:r>
              <a:rPr lang="en-US" b="1" dirty="0" err="1" smtClean="0"/>
              <a:t>Discutii</a:t>
            </a:r>
            <a:r>
              <a:rPr lang="en-US" b="1" dirty="0" smtClean="0"/>
              <a:t> </a:t>
            </a:r>
            <a:r>
              <a:rPr lang="en-US" dirty="0" smtClean="0"/>
              <a:t>30’</a:t>
            </a:r>
          </a:p>
          <a:p>
            <a:endParaRPr lang="en-US" dirty="0"/>
          </a:p>
          <a:p>
            <a:r>
              <a:rPr lang="en-US" b="1" dirty="0" smtClean="0"/>
              <a:t>Feedback.</a:t>
            </a:r>
          </a:p>
          <a:p>
            <a:endParaRPr lang="en-US" dirty="0"/>
          </a:p>
          <a:p>
            <a:r>
              <a:rPr lang="en-US" dirty="0">
                <a:hlinkClick r:id="rId3"/>
              </a:rPr>
              <a:t>m</a:t>
            </a:r>
            <a:r>
              <a:rPr lang="en-US" dirty="0" smtClean="0">
                <a:hlinkClick r:id="rId3"/>
              </a:rPr>
              <a:t>ihaela.lazar@sandoz.com</a:t>
            </a:r>
            <a:r>
              <a:rPr lang="en-US" dirty="0" smtClean="0"/>
              <a:t> / </a:t>
            </a:r>
            <a:r>
              <a:rPr lang="en-US" dirty="0" smtClean="0">
                <a:hlinkClick r:id="rId4"/>
              </a:rPr>
              <a:t>medical.ro@sandoz.com</a:t>
            </a:r>
            <a:r>
              <a:rPr lang="en-US" dirty="0" smtClean="0"/>
              <a:t> </a:t>
            </a:r>
          </a:p>
          <a:p>
            <a:pPr marL="285750" indent="-285750">
              <a:buFontTx/>
              <a:buChar char="-"/>
            </a:pPr>
            <a:endParaRPr lang="en-US" dirty="0" smtClean="0"/>
          </a:p>
          <a:p>
            <a:endParaRPr lang="en-US" dirty="0"/>
          </a:p>
          <a:p>
            <a:endParaRPr lang="en-US" dirty="0"/>
          </a:p>
        </p:txBody>
      </p:sp>
      <p:pic>
        <p:nvPicPr>
          <p:cNvPr id="11266" name="Picture 2" descr="C:\Users\lazarmi5\AppData\Local\Microsoft\Windows\Temporary Internet Files\Content.Outlook\RIXZASIX\T0JLWN9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3179" y="3300682"/>
            <a:ext cx="2065421" cy="1480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Tree>
    <p:extLst>
      <p:ext uri="{BB962C8B-B14F-4D97-AF65-F5344CB8AC3E}">
        <p14:creationId xmlns:p14="http://schemas.microsoft.com/office/powerpoint/2010/main" val="492297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2910" y="2114550"/>
            <a:ext cx="5563739" cy="830997"/>
          </a:xfrm>
          <a:prstGeom prst="rect">
            <a:avLst/>
          </a:prstGeom>
          <a:noFill/>
        </p:spPr>
        <p:txBody>
          <a:bodyPr wrap="square" rtlCol="0">
            <a:spAutoFit/>
          </a:bodyPr>
          <a:lstStyle/>
          <a:p>
            <a:pPr algn="ctr"/>
            <a:r>
              <a:rPr lang="en-US" sz="4800" b="1" dirty="0" err="1" smtClean="0">
                <a:solidFill>
                  <a:srgbClr val="C00000"/>
                </a:solidFill>
              </a:rPr>
              <a:t>Multumesc</a:t>
            </a:r>
            <a:endParaRPr lang="en-US" sz="4800" b="1" dirty="0">
              <a:solidFill>
                <a:srgbClr val="C00000"/>
              </a:solidFill>
            </a:endParaRPr>
          </a:p>
        </p:txBody>
      </p:sp>
      <p:sp>
        <p:nvSpPr>
          <p:cNvPr id="6" name="Rectangle 5"/>
          <p:cNvSpPr/>
          <p:nvPr/>
        </p:nvSpPr>
        <p:spPr>
          <a:xfrm>
            <a:off x="150124" y="3562350"/>
            <a:ext cx="2593075" cy="1323439"/>
          </a:xfrm>
          <a:prstGeom prst="rect">
            <a:avLst/>
          </a:prstGeom>
        </p:spPr>
        <p:txBody>
          <a:bodyPr wrap="square">
            <a:spAutoFit/>
          </a:bodyPr>
          <a:lstStyle/>
          <a:p>
            <a:pPr>
              <a:spcBef>
                <a:spcPct val="0"/>
              </a:spcBef>
            </a:pPr>
            <a:r>
              <a:rPr lang="en-US" altLang="en-US" sz="1000" b="1" i="1" dirty="0"/>
              <a:t>Sandoz Pharma Services S.R.L.</a:t>
            </a:r>
          </a:p>
          <a:p>
            <a:pPr>
              <a:spcBef>
                <a:spcPct val="0"/>
              </a:spcBef>
            </a:pPr>
            <a:r>
              <a:rPr lang="en-US" altLang="en-US" sz="1000" b="1" i="1" dirty="0" err="1"/>
              <a:t>Calea</a:t>
            </a:r>
            <a:r>
              <a:rPr lang="en-US" altLang="en-US" sz="1000" b="1" i="1" dirty="0"/>
              <a:t> </a:t>
            </a:r>
            <a:r>
              <a:rPr lang="en-US" altLang="en-US" sz="1000" b="1" i="1" dirty="0" err="1"/>
              <a:t>Floreasca</a:t>
            </a:r>
            <a:r>
              <a:rPr lang="en-US" altLang="en-US" sz="1000" b="1" i="1" dirty="0"/>
              <a:t> nr.169A, </a:t>
            </a:r>
            <a:r>
              <a:rPr lang="en-US" altLang="en-US" sz="1000" b="1" i="1" dirty="0" err="1"/>
              <a:t>Cladirea</a:t>
            </a:r>
            <a:r>
              <a:rPr lang="en-US" altLang="en-US" sz="1000" b="1" i="1" dirty="0"/>
              <a:t> A, </a:t>
            </a:r>
            <a:r>
              <a:rPr lang="en-US" altLang="en-US" sz="1000" b="1" i="1" dirty="0" err="1"/>
              <a:t>etaj</a:t>
            </a:r>
            <a:r>
              <a:rPr lang="en-US" altLang="en-US" sz="1000" b="1" i="1" dirty="0"/>
              <a:t> 1</a:t>
            </a:r>
          </a:p>
          <a:p>
            <a:pPr>
              <a:spcBef>
                <a:spcPct val="0"/>
              </a:spcBef>
            </a:pPr>
            <a:r>
              <a:rPr lang="en-US" altLang="en-US" sz="1000" b="1" i="1" dirty="0"/>
              <a:t>Sector 1, </a:t>
            </a:r>
            <a:r>
              <a:rPr lang="en-US" altLang="en-US" sz="1000" b="1" i="1" dirty="0" err="1"/>
              <a:t>Bucuresti</a:t>
            </a:r>
            <a:r>
              <a:rPr lang="en-US" altLang="en-US" sz="1000" b="1" i="1" dirty="0"/>
              <a:t>, Romania</a:t>
            </a:r>
          </a:p>
          <a:p>
            <a:pPr>
              <a:spcBef>
                <a:spcPct val="0"/>
              </a:spcBef>
            </a:pPr>
            <a:r>
              <a:rPr lang="en-US" altLang="en-US" sz="1000" b="1" i="1" dirty="0" err="1"/>
              <a:t>Telefon</a:t>
            </a:r>
            <a:r>
              <a:rPr lang="en-US" altLang="en-US" sz="1000" b="1" i="1" dirty="0"/>
              <a:t>: 021.407.5160; Fax: 021.407.5161</a:t>
            </a:r>
          </a:p>
          <a:p>
            <a:pPr>
              <a:spcBef>
                <a:spcPct val="0"/>
              </a:spcBef>
            </a:pPr>
            <a:r>
              <a:rPr lang="en-US" altLang="en-US" sz="1000" b="1" i="1" dirty="0"/>
              <a:t>e-mail: </a:t>
            </a:r>
            <a:r>
              <a:rPr lang="en-US" altLang="en-US" sz="1000" b="1" i="1" dirty="0" smtClean="0">
                <a:hlinkClick r:id="rId3"/>
              </a:rPr>
              <a:t>pv.ro@sandoz.com</a:t>
            </a:r>
            <a:r>
              <a:rPr lang="en-US" altLang="en-US" sz="1000" b="1" i="1" dirty="0" smtClean="0"/>
              <a:t>, </a:t>
            </a:r>
            <a:r>
              <a:rPr lang="en-US" altLang="en-US" sz="1000" b="1" i="1" dirty="0" smtClean="0">
                <a:hlinkClick r:id="rId4"/>
              </a:rPr>
              <a:t>medical.ro@sandoz.com</a:t>
            </a:r>
            <a:r>
              <a:rPr lang="en-US" altLang="en-US" sz="1000" b="1" i="1" dirty="0" smtClean="0"/>
              <a:t> </a:t>
            </a:r>
            <a:endParaRPr lang="en-US" altLang="en-US" sz="1000" b="1" i="1" dirty="0"/>
          </a:p>
          <a:p>
            <a:pPr>
              <a:spcBef>
                <a:spcPct val="0"/>
              </a:spcBef>
            </a:pPr>
            <a:r>
              <a:rPr lang="en-US" altLang="en-US" sz="1000" b="1" i="1" dirty="0">
                <a:hlinkClick r:id="rId5"/>
              </a:rPr>
              <a:t>http://www.sandoz.com</a:t>
            </a:r>
            <a:endParaRPr lang="en-US" altLang="en-US" sz="1000" b="1" i="1" dirty="0"/>
          </a:p>
          <a:p>
            <a:pPr>
              <a:spcBef>
                <a:spcPct val="0"/>
              </a:spcBef>
            </a:pPr>
            <a:endParaRPr lang="en-US" altLang="en-US" sz="1000" dirty="0"/>
          </a:p>
        </p:txBody>
      </p:sp>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8818" y="133350"/>
            <a:ext cx="118941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96419" y="3237694"/>
            <a:ext cx="3606565" cy="1107996"/>
          </a:xfrm>
          <a:prstGeom prst="rect">
            <a:avLst/>
          </a:prstGeom>
          <a:noFill/>
        </p:spPr>
        <p:txBody>
          <a:bodyPr wrap="none" rtlCol="0">
            <a:spAutoFit/>
          </a:bodyPr>
          <a:lstStyle/>
          <a:p>
            <a:pPr algn="ctr"/>
            <a:r>
              <a:rPr lang="en-US" sz="2400" dirty="0" smtClean="0">
                <a:hlinkClick r:id="rId7"/>
              </a:rPr>
              <a:t>mihaela.lazar@sandoz.com</a:t>
            </a:r>
            <a:endParaRPr lang="en-US" sz="2400" dirty="0" smtClean="0"/>
          </a:p>
          <a:p>
            <a:pPr algn="ctr"/>
            <a:r>
              <a:rPr lang="en-US" sz="2400" dirty="0" smtClean="0"/>
              <a:t>0737730162</a:t>
            </a:r>
          </a:p>
          <a:p>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Tree>
    <p:extLst>
      <p:ext uri="{BB962C8B-B14F-4D97-AF65-F5344CB8AC3E}">
        <p14:creationId xmlns:p14="http://schemas.microsoft.com/office/powerpoint/2010/main" val="3720974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azarmi5\AppData\Local\Microsoft\Windows\Temporary Internet Files\Content.Outlook\RIXZASIX\cover.ti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39981"/>
            <a:ext cx="14478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lazarmi5\AppData\Local\Microsoft\Windows\Temporary Internet Files\Content.Outlook\RIXZASIX\RTEmagicC_supplemimage001.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682339"/>
            <a:ext cx="1369219" cy="18524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lazarmi5\AppData\Local\Microsoft\Windows\Temporary Internet Files\Content.Outlook\RIXZASIX\LXXJDF5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1038" y="2533086"/>
            <a:ext cx="1635048" cy="21716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2720" y="880781"/>
            <a:ext cx="4572000" cy="4131900"/>
          </a:xfrm>
          <a:prstGeom prst="rect">
            <a:avLst/>
          </a:prstGeom>
        </p:spPr>
        <p:txBody>
          <a:bodyPr>
            <a:spAutoFit/>
          </a:bodyPr>
          <a:lstStyle/>
          <a:p>
            <a:pPr marL="285750" indent="-285750">
              <a:lnSpc>
                <a:spcPts val="3500"/>
              </a:lnSpc>
              <a:spcAft>
                <a:spcPts val="0"/>
              </a:spcAft>
              <a:buFont typeface="Wingdings" panose="05000000000000000000" pitchFamily="2" charset="2"/>
              <a:buChar char="ü"/>
            </a:pPr>
            <a:r>
              <a:rPr lang="en-US" b="1" dirty="0" smtClean="0">
                <a:solidFill>
                  <a:srgbClr val="C00000"/>
                </a:solidFill>
                <a:ea typeface="Calibri" panose="020F0502020204030204" pitchFamily="34" charset="0"/>
                <a:cs typeface="Times New Roman" panose="02020603050405020304" pitchFamily="18" charset="0"/>
              </a:rPr>
              <a:t>Blood</a:t>
            </a:r>
          </a:p>
          <a:p>
            <a:pPr marL="285750" indent="-285750">
              <a:lnSpc>
                <a:spcPts val="3500"/>
              </a:lnSpc>
              <a:spcAft>
                <a:spcPts val="0"/>
              </a:spcAft>
              <a:buFont typeface="Wingdings" panose="05000000000000000000" pitchFamily="2" charset="2"/>
              <a:buChar char="ü"/>
            </a:pPr>
            <a:r>
              <a:rPr lang="en-US" b="1" dirty="0" smtClean="0">
                <a:solidFill>
                  <a:srgbClr val="C00000"/>
                </a:solidFill>
                <a:ea typeface="Calibri" panose="020F0502020204030204" pitchFamily="34" charset="0"/>
                <a:cs typeface="Times New Roman" panose="02020603050405020304" pitchFamily="18" charset="0"/>
              </a:rPr>
              <a:t>Seminars in Hematology</a:t>
            </a:r>
          </a:p>
          <a:p>
            <a:pPr marL="285750" indent="-285750">
              <a:lnSpc>
                <a:spcPts val="3500"/>
              </a:lnSpc>
              <a:spcAft>
                <a:spcPts val="0"/>
              </a:spcAft>
              <a:buFont typeface="Wingdings" panose="05000000000000000000" pitchFamily="2" charset="2"/>
              <a:buChar char="ü"/>
            </a:pPr>
            <a:r>
              <a:rPr lang="en-US" b="1" dirty="0" smtClean="0">
                <a:solidFill>
                  <a:srgbClr val="C00000"/>
                </a:solidFill>
                <a:ea typeface="Calibri" panose="020F0502020204030204" pitchFamily="34" charset="0"/>
                <a:cs typeface="Times New Roman" panose="02020603050405020304" pitchFamily="18" charset="0"/>
              </a:rPr>
              <a:t>Annals of Hematology</a:t>
            </a:r>
          </a:p>
          <a:p>
            <a:pPr marL="285750" indent="-285750">
              <a:lnSpc>
                <a:spcPts val="3500"/>
              </a:lnSpc>
              <a:spcAft>
                <a:spcPts val="0"/>
              </a:spcAft>
              <a:buFont typeface="Wingdings" panose="05000000000000000000" pitchFamily="2" charset="2"/>
              <a:buChar char="ü"/>
            </a:pPr>
            <a:r>
              <a:rPr lang="en-US" b="1" dirty="0" smtClean="0">
                <a:solidFill>
                  <a:srgbClr val="C00000"/>
                </a:solidFill>
                <a:ea typeface="Calibri" panose="020F0502020204030204" pitchFamily="34" charset="0"/>
                <a:cs typeface="Times New Roman" panose="02020603050405020304" pitchFamily="18" charset="0"/>
              </a:rPr>
              <a:t>Current opinion in Hematology</a:t>
            </a:r>
          </a:p>
          <a:p>
            <a:pPr marL="285750" indent="-285750">
              <a:lnSpc>
                <a:spcPts val="3500"/>
              </a:lnSpc>
              <a:spcAft>
                <a:spcPts val="0"/>
              </a:spcAft>
              <a:buFont typeface="Wingdings" panose="05000000000000000000" pitchFamily="2" charset="2"/>
              <a:buChar char="ü"/>
            </a:pPr>
            <a:r>
              <a:rPr lang="en-US" b="1" dirty="0" smtClean="0">
                <a:solidFill>
                  <a:srgbClr val="C00000"/>
                </a:solidFill>
                <a:ea typeface="Calibri" panose="020F0502020204030204" pitchFamily="34" charset="0"/>
                <a:cs typeface="Times New Roman" panose="02020603050405020304" pitchFamily="18" charset="0"/>
              </a:rPr>
              <a:t>International </a:t>
            </a:r>
            <a:r>
              <a:rPr lang="en-US" b="1" dirty="0">
                <a:solidFill>
                  <a:srgbClr val="C00000"/>
                </a:solidFill>
                <a:ea typeface="Calibri" panose="020F0502020204030204" pitchFamily="34" charset="0"/>
                <a:cs typeface="Times New Roman" panose="02020603050405020304" pitchFamily="18" charset="0"/>
              </a:rPr>
              <a:t>Journal of Hematology</a:t>
            </a:r>
          </a:p>
          <a:p>
            <a:pPr marL="285750" indent="-285750">
              <a:lnSpc>
                <a:spcPts val="3500"/>
              </a:lnSpc>
              <a:spcAft>
                <a:spcPts val="0"/>
              </a:spcAft>
              <a:buFont typeface="Wingdings" panose="05000000000000000000" pitchFamily="2" charset="2"/>
              <a:buChar char="ü"/>
            </a:pPr>
            <a:r>
              <a:rPr lang="en-US" b="1" dirty="0">
                <a:solidFill>
                  <a:srgbClr val="C00000"/>
                </a:solidFill>
                <a:ea typeface="Calibri" panose="020F0502020204030204" pitchFamily="34" charset="0"/>
                <a:cs typeface="Times New Roman" panose="02020603050405020304" pitchFamily="18" charset="0"/>
              </a:rPr>
              <a:t>Therapeutic Advances in Hematology</a:t>
            </a:r>
          </a:p>
          <a:p>
            <a:pPr marL="285750" indent="-285750">
              <a:lnSpc>
                <a:spcPts val="3500"/>
              </a:lnSpc>
              <a:spcAft>
                <a:spcPts val="0"/>
              </a:spcAft>
              <a:buFont typeface="Wingdings" panose="05000000000000000000" pitchFamily="2" charset="2"/>
              <a:buChar char="ü"/>
            </a:pPr>
            <a:r>
              <a:rPr lang="en-US" b="1" dirty="0">
                <a:solidFill>
                  <a:srgbClr val="C00000"/>
                </a:solidFill>
                <a:ea typeface="Calibri" panose="020F0502020204030204" pitchFamily="34" charset="0"/>
                <a:cs typeface="Times New Roman" panose="02020603050405020304" pitchFamily="18" charset="0"/>
              </a:rPr>
              <a:t>British Journal of Hematology</a:t>
            </a:r>
          </a:p>
          <a:p>
            <a:pPr marL="285750" indent="-285750">
              <a:lnSpc>
                <a:spcPts val="3500"/>
              </a:lnSpc>
              <a:spcAft>
                <a:spcPts val="0"/>
              </a:spcAft>
              <a:buFont typeface="Wingdings" panose="05000000000000000000" pitchFamily="2" charset="2"/>
              <a:buChar char="ü"/>
            </a:pPr>
            <a:r>
              <a:rPr lang="en-US" b="1" dirty="0">
                <a:solidFill>
                  <a:srgbClr val="C00000"/>
                </a:solidFill>
                <a:ea typeface="Calibri" panose="020F0502020204030204" pitchFamily="34" charset="0"/>
                <a:cs typeface="Times New Roman" panose="02020603050405020304" pitchFamily="18" charset="0"/>
              </a:rPr>
              <a:t>Expert review of </a:t>
            </a:r>
            <a:r>
              <a:rPr lang="en-US" b="1" dirty="0" smtClean="0">
                <a:solidFill>
                  <a:srgbClr val="C00000"/>
                </a:solidFill>
                <a:ea typeface="Calibri" panose="020F0502020204030204" pitchFamily="34" charset="0"/>
                <a:cs typeface="Times New Roman" panose="02020603050405020304" pitchFamily="18" charset="0"/>
              </a:rPr>
              <a:t>Hematology</a:t>
            </a:r>
          </a:p>
          <a:p>
            <a:pPr marL="285750" indent="-285750">
              <a:lnSpc>
                <a:spcPts val="3500"/>
              </a:lnSpc>
              <a:spcAft>
                <a:spcPts val="0"/>
              </a:spcAft>
              <a:buFont typeface="Wingdings" panose="05000000000000000000" pitchFamily="2" charset="2"/>
              <a:buChar char="ü"/>
            </a:pPr>
            <a:r>
              <a:rPr lang="en-US" b="1" dirty="0">
                <a:solidFill>
                  <a:srgbClr val="C00000"/>
                </a:solidFill>
                <a:ea typeface="Calibri" panose="020F0502020204030204" pitchFamily="34" charset="0"/>
                <a:cs typeface="Times New Roman" panose="02020603050405020304" pitchFamily="18" charset="0"/>
              </a:rPr>
              <a:t>e</a:t>
            </a:r>
            <a:r>
              <a:rPr lang="en-US" b="1" dirty="0" smtClean="0">
                <a:solidFill>
                  <a:srgbClr val="C00000"/>
                </a:solidFill>
                <a:ea typeface="Calibri" panose="020F0502020204030204" pitchFamily="34" charset="0"/>
                <a:cs typeface="Times New Roman" panose="02020603050405020304" pitchFamily="18" charset="0"/>
              </a:rPr>
              <a:t>tc.</a:t>
            </a:r>
            <a:endParaRPr lang="ro-RO" b="1" dirty="0">
              <a:solidFill>
                <a:srgbClr val="C00000"/>
              </a:solidFill>
              <a:ea typeface="Calibri" panose="020F0502020204030204" pitchFamily="34" charset="0"/>
              <a:cs typeface="Times New Roman" panose="02020603050405020304" pitchFamily="18" charset="0"/>
            </a:endParaRPr>
          </a:p>
        </p:txBody>
      </p:sp>
      <p:pic>
        <p:nvPicPr>
          <p:cNvPr id="7" name="Picture 2" descr="C:\Users\lazarmi5\AppData\Local\Microsoft\Windows\Temporary Internet Files\Content.Outlook\RIXZASIX\ERH_250x36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9324" y="239981"/>
            <a:ext cx="131560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lazarmi5\AppData\Local\Microsoft\Windows\Temporary Internet Files\Content.Outlook\RIXZASIX\21.cover-sour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65463"/>
            <a:ext cx="1415627" cy="193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pic>
        <p:nvPicPr>
          <p:cNvPr id="1026" name="Picture 2" descr="C:\Users\lazarmi5\AppData\Local\Microsoft\Windows\Temporary Internet Files\Content.Outlook\RIXZASIX\22WSXB1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4269" y="1685361"/>
            <a:ext cx="269557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75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720" y="880781"/>
            <a:ext cx="7327280" cy="990015"/>
          </a:xfrm>
          <a:prstGeom prst="rect">
            <a:avLst/>
          </a:prstGeom>
        </p:spPr>
        <p:txBody>
          <a:bodyPr wrap="square">
            <a:spAutoFit/>
          </a:bodyPr>
          <a:lstStyle/>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12291" name="Picture 3" descr="C:\Users\lazarmi5\AppData\Local\Microsoft\Windows\Temporary Internet Files\Content.Outlook\RIXZASIX\Screen-shot-2011-01-27-at-2.21.46-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40633"/>
            <a:ext cx="2143125" cy="17096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2565" y="2571750"/>
            <a:ext cx="3793795" cy="646331"/>
          </a:xfrm>
          <a:prstGeom prst="rect">
            <a:avLst/>
          </a:prstGeom>
        </p:spPr>
        <p:txBody>
          <a:bodyPr wrap="none">
            <a:spAutoFit/>
          </a:bodyPr>
          <a:lstStyle/>
          <a:p>
            <a:r>
              <a:rPr lang="en-US" dirty="0">
                <a:hlinkClick r:id="rId4"/>
              </a:rPr>
              <a:t>http://</a:t>
            </a:r>
            <a:r>
              <a:rPr lang="en-US" dirty="0" smtClean="0">
                <a:hlinkClick r:id="rId4"/>
              </a:rPr>
              <a:t>www.ncbi.nlm.nih.gov/pubmed</a:t>
            </a:r>
            <a:endParaRPr lang="en-US" dirty="0" smtClean="0"/>
          </a:p>
          <a:p>
            <a:endParaRPr lang="en-US" dirty="0"/>
          </a:p>
        </p:txBody>
      </p:sp>
      <p:pic>
        <p:nvPicPr>
          <p:cNvPr id="12292" name="Picture 4" descr="C:\Users\lazarmi5\AppData\Local\Microsoft\Windows\Temporary Internet Files\Content.Outlook\RIXZASIX\logo_wi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670938"/>
            <a:ext cx="3733800" cy="704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76800" y="1515842"/>
            <a:ext cx="3581400" cy="646331"/>
          </a:xfrm>
          <a:prstGeom prst="rect">
            <a:avLst/>
          </a:prstGeom>
        </p:spPr>
        <p:txBody>
          <a:bodyPr wrap="square">
            <a:spAutoFit/>
          </a:bodyPr>
          <a:lstStyle/>
          <a:p>
            <a:r>
              <a:rPr lang="en-US" dirty="0">
                <a:hlinkClick r:id="rId6"/>
              </a:rPr>
              <a:t>http://www.cochranelibrary.com</a:t>
            </a:r>
            <a:r>
              <a:rPr lang="en-US" dirty="0" smtClean="0">
                <a:hlinkClick r:id="rId6"/>
              </a:rPr>
              <a:t>/</a:t>
            </a:r>
            <a:endParaRPr lang="en-US" dirty="0" smtClean="0"/>
          </a:p>
          <a:p>
            <a:endParaRPr lang="en-US" dirty="0"/>
          </a:p>
        </p:txBody>
      </p:sp>
      <p:sp>
        <p:nvSpPr>
          <p:cNvPr id="9" name="Rectangle 8"/>
          <p:cNvSpPr/>
          <p:nvPr/>
        </p:nvSpPr>
        <p:spPr>
          <a:xfrm>
            <a:off x="5283856" y="4370985"/>
            <a:ext cx="3133294" cy="553998"/>
          </a:xfrm>
          <a:prstGeom prst="rect">
            <a:avLst/>
          </a:prstGeom>
        </p:spPr>
        <p:txBody>
          <a:bodyPr wrap="none">
            <a:spAutoFit/>
          </a:bodyPr>
          <a:lstStyle/>
          <a:p>
            <a:r>
              <a:rPr lang="en-US" sz="1200" dirty="0">
                <a:hlinkClick r:id="rId7"/>
              </a:rPr>
              <a:t>http://</a:t>
            </a:r>
            <a:r>
              <a:rPr lang="en-US" sz="1200" dirty="0" smtClean="0">
                <a:hlinkClick r:id="rId7"/>
              </a:rPr>
              <a:t>www.knowledge.scot.nhs.uk/home.aspx</a:t>
            </a:r>
            <a:endParaRPr lang="en-US" sz="1200" dirty="0" smtClean="0"/>
          </a:p>
          <a:p>
            <a:endParaRPr lang="en-US" dirty="0"/>
          </a:p>
        </p:txBody>
      </p:sp>
      <p:pic>
        <p:nvPicPr>
          <p:cNvPr id="12293" name="Picture 5" descr="C:\Users\lazarmi5\AppData\Local\Microsoft\Windows\Temporary Internet Files\Content.Outlook\RIXZASIX\logo%20with%20ur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3020" y="2571750"/>
            <a:ext cx="2874967" cy="17335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lazarmi5\AppData\Local\Microsoft\Windows\Temporary Internet Files\Content.Outlook\RIXZASIX\imag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462276"/>
            <a:ext cx="2857500" cy="800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31" y="4078128"/>
            <a:ext cx="4572000" cy="738664"/>
          </a:xfrm>
          <a:prstGeom prst="rect">
            <a:avLst/>
          </a:prstGeom>
        </p:spPr>
        <p:txBody>
          <a:bodyPr>
            <a:spAutoFit/>
          </a:bodyPr>
          <a:lstStyle/>
          <a:p>
            <a:pPr algn="ctr"/>
            <a:r>
              <a:rPr lang="en-US" sz="1200" dirty="0">
                <a:hlinkClick r:id="rId10"/>
              </a:rPr>
              <a:t>http://</a:t>
            </a:r>
            <a:r>
              <a:rPr lang="en-US" sz="1200" dirty="0" smtClean="0">
                <a:hlinkClick r:id="rId10"/>
              </a:rPr>
              <a:t>hm.cochrane.org/welcome-website-cochrane-haematological-malignancies</a:t>
            </a:r>
            <a:endParaRPr lang="en-US" sz="1200" dirty="0" smtClean="0"/>
          </a:p>
          <a:p>
            <a:endParaRPr lang="en-US" dirty="0"/>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Tree>
    <p:extLst>
      <p:ext uri="{BB962C8B-B14F-4D97-AF65-F5344CB8AC3E}">
        <p14:creationId xmlns:p14="http://schemas.microsoft.com/office/powerpoint/2010/main" val="2996087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1" y="-1"/>
            <a:ext cx="9167751" cy="515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95400" y="3486150"/>
            <a:ext cx="29718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751" y="0"/>
            <a:ext cx="9167751" cy="3619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857750"/>
            <a:ext cx="9144000" cy="296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36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
            <a:ext cx="4295775" cy="508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1429649"/>
            <a:ext cx="4953000" cy="2246769"/>
          </a:xfrm>
          <a:prstGeom prst="rect">
            <a:avLst/>
          </a:prstGeom>
          <a:noFill/>
        </p:spPr>
        <p:txBody>
          <a:bodyPr wrap="square" rtlCol="0">
            <a:spAutoFit/>
          </a:bodyPr>
          <a:lstStyle/>
          <a:p>
            <a:pPr algn="ctr"/>
            <a:r>
              <a:rPr lang="en-US" sz="20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sz="2000"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a:t>
            </a:r>
            <a:endParaRPr lang="en-US" sz="20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anemia in cancer patients receiving </a:t>
            </a:r>
            <a:r>
              <a:rPr lang="en-US" sz="2000"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p>
          <a:p>
            <a:pPr algn="ctr"/>
            <a:r>
              <a:rPr lang="en-US" sz="2000"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a:t>
            </a:r>
            <a:r>
              <a:rPr lang="en-US" sz="2000"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sz="2000"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23751" y="4804649"/>
            <a:ext cx="7772400" cy="553998"/>
          </a:xfrm>
          <a:prstGeom prst="rect">
            <a:avLst/>
          </a:prstGeom>
        </p:spPr>
        <p:txBody>
          <a:bodyPr wrap="square">
            <a:spAutoFit/>
          </a:bodyPr>
          <a:lstStyle/>
          <a:p>
            <a:r>
              <a:rPr lang="en-US" sz="1200" dirty="0">
                <a:hlinkClick r:id="rId4"/>
              </a:rPr>
              <a:t>http://</a:t>
            </a:r>
            <a:r>
              <a:rPr lang="en-US" sz="1200" dirty="0" smtClean="0">
                <a:hlinkClick r:id="rId4"/>
              </a:rPr>
              <a:t>onlinelibrary.wiley.com/enhanced/doi/10.1002/14651858.CD009624.pub2</a:t>
            </a:r>
            <a:endParaRPr lang="en-US" sz="1200" dirty="0" smtClean="0"/>
          </a:p>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Tree>
    <p:extLst>
      <p:ext uri="{BB962C8B-B14F-4D97-AF65-F5344CB8AC3E}">
        <p14:creationId xmlns:p14="http://schemas.microsoft.com/office/powerpoint/2010/main" val="2897059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49431" y="1209080"/>
            <a:ext cx="8839200" cy="3785652"/>
          </a:xfrm>
          <a:prstGeom prst="rect">
            <a:avLst/>
          </a:prstGeom>
        </p:spPr>
        <p:txBody>
          <a:bodyPr wrap="square">
            <a:spAutoFit/>
          </a:bodyPr>
          <a:lstStyle/>
          <a:p>
            <a:r>
              <a:rPr lang="en-US" sz="1600" b="1" dirty="0"/>
              <a:t>Background</a:t>
            </a:r>
          </a:p>
          <a:p>
            <a:r>
              <a:rPr lang="en-US" sz="1600" dirty="0"/>
              <a:t>Erythropoiesis-stimulating agents (ESAs) are commonly used to treat chemotherapy-induced anemia (CIA). However, about half </a:t>
            </a:r>
            <a:r>
              <a:rPr lang="en-US" sz="1600" dirty="0" smtClean="0"/>
              <a:t>of patients </a:t>
            </a:r>
            <a:r>
              <a:rPr lang="en-US" sz="1600" dirty="0"/>
              <a:t>do not benefit.</a:t>
            </a:r>
          </a:p>
          <a:p>
            <a:r>
              <a:rPr lang="en-US" sz="1600" b="1" dirty="0"/>
              <a:t>Objectives</a:t>
            </a:r>
          </a:p>
          <a:p>
            <a:r>
              <a:rPr lang="en-US" sz="1600" dirty="0"/>
              <a:t>To evaluate the benefits and harms related to the use of iron as a supplement to ESA and iron alone compared with ESA alone in </a:t>
            </a:r>
            <a:r>
              <a:rPr lang="en-US" sz="1600" dirty="0" smtClean="0"/>
              <a:t>the management </a:t>
            </a:r>
            <a:r>
              <a:rPr lang="en-US" sz="1600" dirty="0"/>
              <a:t>of CIA.</a:t>
            </a:r>
          </a:p>
          <a:p>
            <a:r>
              <a:rPr lang="en-US" sz="1600" b="1" dirty="0"/>
              <a:t>Search methods</a:t>
            </a:r>
          </a:p>
          <a:p>
            <a:r>
              <a:rPr lang="en-US" sz="1600" dirty="0" smtClean="0"/>
              <a:t>Search </a:t>
            </a:r>
            <a:r>
              <a:rPr lang="en-US" sz="1600" dirty="0"/>
              <a:t>for relevant trials </a:t>
            </a:r>
            <a:r>
              <a:rPr lang="en-US" sz="1600" dirty="0" smtClean="0"/>
              <a:t>from the Cochrane Central </a:t>
            </a:r>
            <a:r>
              <a:rPr lang="en-US" sz="1600" dirty="0"/>
              <a:t>Register </a:t>
            </a:r>
            <a:r>
              <a:rPr lang="en-US" sz="1600" dirty="0" smtClean="0"/>
              <a:t>of Controlled Trials </a:t>
            </a:r>
            <a:r>
              <a:rPr lang="en-US" sz="1600" dirty="0"/>
              <a:t>(CENTRAL) (issue 1 January 2016</a:t>
            </a:r>
            <a:r>
              <a:rPr lang="en-US" sz="1600" dirty="0" smtClean="0"/>
              <a:t>), MEDLINE (</a:t>
            </a:r>
            <a:r>
              <a:rPr lang="en-US" sz="1600" dirty="0"/>
              <a:t>1950 to February 2016), and www.clinicaltrials.gov without using any language limits.</a:t>
            </a:r>
          </a:p>
          <a:p>
            <a:r>
              <a:rPr lang="en-US" sz="1600" b="1" dirty="0"/>
              <a:t>Selection criteria</a:t>
            </a:r>
          </a:p>
          <a:p>
            <a:r>
              <a:rPr lang="en-US" sz="1600" dirty="0"/>
              <a:t>All randomized controlled trials (RCTs) comparing ’iron plus ESA’ or ’iron alone’ versus ’ESA alone’ in people with CIA were </a:t>
            </a:r>
            <a:r>
              <a:rPr lang="en-US" sz="1600" dirty="0" smtClean="0"/>
              <a:t>eligible for </a:t>
            </a:r>
            <a:r>
              <a:rPr lang="en-US" sz="1600" dirty="0"/>
              <a:t>inclusion.</a:t>
            </a:r>
          </a:p>
          <a:p>
            <a:r>
              <a:rPr lang="en-US" sz="1600" b="1" dirty="0"/>
              <a:t>Data collection and analysis</a:t>
            </a:r>
          </a:p>
          <a:p>
            <a:r>
              <a:rPr lang="en-US" sz="1600" dirty="0" smtClean="0"/>
              <a:t>Used standard </a:t>
            </a:r>
            <a:r>
              <a:rPr lang="en-US" sz="1600" dirty="0"/>
              <a:t>methodological procedures expected by Cochrane.</a:t>
            </a:r>
          </a:p>
        </p:txBody>
      </p:sp>
      <p:sp>
        <p:nvSpPr>
          <p:cNvPr id="8" name="TextBox 7"/>
          <p:cNvSpPr txBox="1"/>
          <p:nvPr/>
        </p:nvSpPr>
        <p:spPr>
          <a:xfrm>
            <a:off x="225631" y="419116"/>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Tree>
    <p:extLst>
      <p:ext uri="{BB962C8B-B14F-4D97-AF65-F5344CB8AC3E}">
        <p14:creationId xmlns:p14="http://schemas.microsoft.com/office/powerpoint/2010/main" val="1277756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152400" y="2048203"/>
            <a:ext cx="8839200" cy="830997"/>
          </a:xfrm>
          <a:prstGeom prst="rect">
            <a:avLst/>
          </a:prstGeom>
        </p:spPr>
        <p:txBody>
          <a:bodyPr wrap="square">
            <a:spAutoFit/>
          </a:bodyPr>
          <a:lstStyle/>
          <a:p>
            <a:endParaRPr lang="en-US" sz="1600" b="1" dirty="0"/>
          </a:p>
          <a:p>
            <a:endParaRPr lang="en-US" sz="1600" dirty="0" smtClean="0"/>
          </a:p>
          <a:p>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85807"/>
            <a:ext cx="809524" cy="257143"/>
          </a:xfrm>
          <a:prstGeom prst="rect">
            <a:avLst/>
          </a:prstGeom>
        </p:spPr>
      </p:pic>
      <p:sp>
        <p:nvSpPr>
          <p:cNvPr id="8" name="TextBox 7"/>
          <p:cNvSpPr txBox="1"/>
          <p:nvPr/>
        </p:nvSpPr>
        <p:spPr>
          <a:xfrm>
            <a:off x="120869" y="419116"/>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228600" y="1504950"/>
            <a:ext cx="8915400" cy="3416320"/>
          </a:xfrm>
          <a:prstGeom prst="rect">
            <a:avLst/>
          </a:prstGeom>
          <a:noFill/>
        </p:spPr>
        <p:txBody>
          <a:bodyPr wrap="square" rtlCol="0">
            <a:spAutoFit/>
          </a:bodyPr>
          <a:lstStyle/>
          <a:p>
            <a:r>
              <a:rPr lang="en-US" b="1" dirty="0" smtClean="0"/>
              <a:t>PRIMARY OUTCOMES</a:t>
            </a:r>
          </a:p>
          <a:p>
            <a:r>
              <a:rPr lang="en-US" b="1" dirty="0" smtClean="0"/>
              <a:t>Overall </a:t>
            </a:r>
            <a:r>
              <a:rPr lang="en-US" b="1" dirty="0"/>
              <a:t>survival</a:t>
            </a:r>
            <a:r>
              <a:rPr lang="en-US" dirty="0"/>
              <a:t>, defined as the time to death from any </a:t>
            </a:r>
            <a:r>
              <a:rPr lang="en-US" dirty="0" smtClean="0"/>
              <a:t>cause.</a:t>
            </a:r>
          </a:p>
          <a:p>
            <a:endParaRPr lang="en-US" dirty="0" smtClean="0"/>
          </a:p>
          <a:p>
            <a:r>
              <a:rPr lang="en-US" b="1" dirty="0" smtClean="0"/>
              <a:t>SECONDARY OUTCOMES</a:t>
            </a:r>
          </a:p>
          <a:p>
            <a:r>
              <a:rPr lang="en-US" dirty="0" smtClean="0"/>
              <a:t>1</a:t>
            </a:r>
            <a:r>
              <a:rPr lang="en-US" dirty="0"/>
              <a:t>. </a:t>
            </a:r>
            <a:r>
              <a:rPr lang="en-US" b="1" dirty="0"/>
              <a:t>Hematopoietic </a:t>
            </a:r>
            <a:r>
              <a:rPr lang="en-US" b="1" dirty="0" smtClean="0"/>
              <a:t>response</a:t>
            </a:r>
            <a:r>
              <a:rPr lang="en-US" dirty="0" smtClean="0"/>
              <a:t>,  defined as </a:t>
            </a:r>
            <a:r>
              <a:rPr lang="en-US" dirty="0"/>
              <a:t>increasing </a:t>
            </a:r>
            <a:r>
              <a:rPr lang="en-US" dirty="0" err="1"/>
              <a:t>Hb</a:t>
            </a:r>
            <a:r>
              <a:rPr lang="en-US" dirty="0"/>
              <a:t> by ≥ 2 g/</a:t>
            </a:r>
            <a:r>
              <a:rPr lang="en-US" dirty="0" err="1"/>
              <a:t>dL</a:t>
            </a:r>
            <a:r>
              <a:rPr lang="en-US" dirty="0"/>
              <a:t> from baseline or increase to </a:t>
            </a:r>
            <a:r>
              <a:rPr lang="en-US" dirty="0" err="1"/>
              <a:t>Hb</a:t>
            </a:r>
            <a:r>
              <a:rPr lang="en-US" dirty="0"/>
              <a:t> </a:t>
            </a:r>
            <a:r>
              <a:rPr lang="en-US" dirty="0" smtClean="0"/>
              <a:t>12 g/</a:t>
            </a:r>
            <a:r>
              <a:rPr lang="en-US" dirty="0" err="1" smtClean="0"/>
              <a:t>dL</a:t>
            </a:r>
            <a:r>
              <a:rPr lang="en-US" dirty="0" smtClean="0"/>
              <a:t> </a:t>
            </a:r>
            <a:r>
              <a:rPr lang="en-US" dirty="0"/>
              <a:t>without </a:t>
            </a:r>
            <a:r>
              <a:rPr lang="en-US" dirty="0" smtClean="0"/>
              <a:t>transfusion.</a:t>
            </a:r>
            <a:endParaRPr lang="en-US" dirty="0"/>
          </a:p>
          <a:p>
            <a:r>
              <a:rPr lang="en-US" dirty="0"/>
              <a:t>2. </a:t>
            </a:r>
            <a:r>
              <a:rPr lang="en-US" b="1" dirty="0"/>
              <a:t>RBC </a:t>
            </a:r>
            <a:r>
              <a:rPr lang="en-US" b="1" dirty="0" smtClean="0"/>
              <a:t>transfusions</a:t>
            </a:r>
            <a:r>
              <a:rPr lang="en-US" dirty="0" smtClean="0"/>
              <a:t>.</a:t>
            </a:r>
          </a:p>
          <a:p>
            <a:r>
              <a:rPr lang="en-US" dirty="0" smtClean="0"/>
              <a:t>3</a:t>
            </a:r>
            <a:r>
              <a:rPr lang="en-US" dirty="0"/>
              <a:t>. </a:t>
            </a:r>
            <a:r>
              <a:rPr lang="en-US" b="1" dirty="0"/>
              <a:t>Time to hematopoietic </a:t>
            </a:r>
            <a:r>
              <a:rPr lang="en-US" b="1" dirty="0" smtClean="0"/>
              <a:t>response</a:t>
            </a:r>
            <a:r>
              <a:rPr lang="en-US" dirty="0" smtClean="0"/>
              <a:t>.</a:t>
            </a:r>
          </a:p>
          <a:p>
            <a:r>
              <a:rPr lang="en-US" dirty="0" smtClean="0"/>
              <a:t>4</a:t>
            </a:r>
            <a:r>
              <a:rPr lang="en-US" dirty="0"/>
              <a:t>. </a:t>
            </a:r>
            <a:r>
              <a:rPr lang="en-US" b="1" dirty="0"/>
              <a:t>Mean change in </a:t>
            </a:r>
            <a:r>
              <a:rPr lang="en-US" b="1" dirty="0" err="1"/>
              <a:t>Hb</a:t>
            </a:r>
            <a:r>
              <a:rPr lang="en-US" b="1" dirty="0"/>
              <a:t> level </a:t>
            </a:r>
            <a:r>
              <a:rPr lang="en-US" dirty="0"/>
              <a:t>from </a:t>
            </a:r>
            <a:r>
              <a:rPr lang="en-US" dirty="0" smtClean="0"/>
              <a:t>baseline.</a:t>
            </a:r>
          </a:p>
          <a:p>
            <a:r>
              <a:rPr lang="en-US" dirty="0" smtClean="0"/>
              <a:t>5</a:t>
            </a:r>
            <a:r>
              <a:rPr lang="en-US" dirty="0"/>
              <a:t>. </a:t>
            </a:r>
            <a:r>
              <a:rPr lang="en-US" b="1" dirty="0"/>
              <a:t>Changes in quality of </a:t>
            </a:r>
            <a:r>
              <a:rPr lang="en-US" b="1" dirty="0" smtClean="0"/>
              <a:t>life</a:t>
            </a:r>
            <a:r>
              <a:rPr lang="en-US" dirty="0" smtClean="0"/>
              <a:t>.</a:t>
            </a:r>
            <a:endParaRPr lang="en-US" dirty="0"/>
          </a:p>
          <a:p>
            <a:r>
              <a:rPr lang="en-US" dirty="0"/>
              <a:t>6. </a:t>
            </a:r>
            <a:r>
              <a:rPr lang="en-US" b="1" dirty="0"/>
              <a:t>Adverse </a:t>
            </a:r>
            <a:r>
              <a:rPr lang="en-US" b="1" dirty="0" smtClean="0"/>
              <a:t>events</a:t>
            </a:r>
            <a:r>
              <a:rPr lang="en-US" dirty="0" smtClean="0"/>
              <a:t>. </a:t>
            </a:r>
          </a:p>
          <a:p>
            <a:r>
              <a:rPr lang="en-US" dirty="0" smtClean="0"/>
              <a:t>7</a:t>
            </a:r>
            <a:r>
              <a:rPr lang="en-US" dirty="0"/>
              <a:t>. </a:t>
            </a:r>
            <a:r>
              <a:rPr lang="en-US" b="1" dirty="0"/>
              <a:t>Treatment-related </a:t>
            </a:r>
            <a:r>
              <a:rPr lang="en-US" b="1" dirty="0" smtClean="0"/>
              <a:t>mortality</a:t>
            </a:r>
            <a:r>
              <a:rPr lang="en-US" dirty="0" smtClean="0"/>
              <a:t>.</a:t>
            </a:r>
            <a:endParaRPr lang="en-US" dirty="0"/>
          </a:p>
        </p:txBody>
      </p:sp>
    </p:spTree>
    <p:extLst>
      <p:ext uri="{BB962C8B-B14F-4D97-AF65-F5344CB8AC3E}">
        <p14:creationId xmlns:p14="http://schemas.microsoft.com/office/powerpoint/2010/main" val="4011980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0781"/>
            <a:ext cx="8686800" cy="1887696"/>
          </a:xfrm>
          <a:prstGeom prst="rect">
            <a:avLst/>
          </a:prstGeom>
        </p:spPr>
        <p:txBody>
          <a:bodyPr wrap="square">
            <a:spAutoFit/>
          </a:bodyPr>
          <a:lstStyle/>
          <a:p>
            <a:pPr>
              <a:lnSpc>
                <a:spcPts val="3500"/>
              </a:lnSpc>
              <a:spcAft>
                <a:spcPts val="0"/>
              </a:spcAft>
            </a:pP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r>
              <a:rPr lang="en-US" sz="2400" b="1" dirty="0" smtClean="0">
                <a:solidFill>
                  <a:srgbClr val="C00000"/>
                </a:solidFill>
                <a:ea typeface="Calibri" panose="020F0502020204030204" pitchFamily="34" charset="0"/>
                <a:cs typeface="Times New Roman" panose="02020603050405020304" pitchFamily="18" charset="0"/>
              </a:rPr>
              <a:t> </a:t>
            </a:r>
            <a:endParaRPr lang="en-US" sz="2400" b="1" dirty="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a:p>
            <a:pPr>
              <a:lnSpc>
                <a:spcPts val="3500"/>
              </a:lnSpc>
              <a:spcAft>
                <a:spcPts val="0"/>
              </a:spcAft>
            </a:pPr>
            <a:endParaRPr lang="en-US" sz="2400" b="1" dirty="0" smtClean="0">
              <a:solidFill>
                <a:srgbClr val="C00000"/>
              </a:solidFill>
              <a:ea typeface="Calibri" panose="020F0502020204030204" pitchFamily="34" charset="0"/>
              <a:cs typeface="Times New Roman" panose="02020603050405020304" pitchFamily="18" charset="0"/>
            </a:endParaRPr>
          </a:p>
        </p:txBody>
      </p:sp>
      <p:sp>
        <p:nvSpPr>
          <p:cNvPr id="6" name="Rectangle 5"/>
          <p:cNvSpPr/>
          <p:nvPr/>
        </p:nvSpPr>
        <p:spPr>
          <a:xfrm>
            <a:off x="208807" y="1352549"/>
            <a:ext cx="8839200" cy="2431435"/>
          </a:xfrm>
          <a:prstGeom prst="rect">
            <a:avLst/>
          </a:prstGeom>
        </p:spPr>
        <p:txBody>
          <a:bodyPr wrap="square">
            <a:spAutoFit/>
          </a:bodyPr>
          <a:lstStyle/>
          <a:p>
            <a:pPr algn="ctr"/>
            <a:r>
              <a:rPr lang="en-US" sz="2400" b="1" dirty="0">
                <a:solidFill>
                  <a:srgbClr val="00B050"/>
                </a:solidFill>
              </a:rPr>
              <a:t>Main </a:t>
            </a:r>
            <a:r>
              <a:rPr lang="en-US" sz="2400" b="1" dirty="0" smtClean="0">
                <a:solidFill>
                  <a:srgbClr val="00B050"/>
                </a:solidFill>
              </a:rPr>
              <a:t>results</a:t>
            </a:r>
          </a:p>
          <a:p>
            <a:endParaRPr lang="en-US" sz="1600" b="1" dirty="0"/>
          </a:p>
          <a:p>
            <a:endParaRPr lang="en-US" sz="1600" dirty="0" smtClean="0"/>
          </a:p>
          <a:p>
            <a:r>
              <a:rPr lang="en-US" sz="1600" dirty="0" smtClean="0"/>
              <a:t>8 RCTs </a:t>
            </a:r>
            <a:r>
              <a:rPr lang="en-US" sz="1600" dirty="0"/>
              <a:t>(12 comparisons) comparing ESA plus iron versus ESA alone enrolling 2087 participants. </a:t>
            </a:r>
            <a:endParaRPr lang="en-US" sz="1600" dirty="0" smtClean="0"/>
          </a:p>
          <a:p>
            <a:endParaRPr lang="en-US" sz="1600" dirty="0" smtClean="0"/>
          </a:p>
          <a:p>
            <a:r>
              <a:rPr lang="en-US" sz="1600" dirty="0" smtClean="0"/>
              <a:t>No any </a:t>
            </a:r>
            <a:r>
              <a:rPr lang="en-US" sz="1600" dirty="0"/>
              <a:t>trial comparing iron alone versus ESAs alone in people with CIA. </a:t>
            </a:r>
            <a:endParaRPr lang="en-US" sz="1600" dirty="0" smtClean="0"/>
          </a:p>
          <a:p>
            <a:endParaRPr lang="en-US" sz="1600" dirty="0"/>
          </a:p>
          <a:p>
            <a:r>
              <a:rPr lang="en-US" sz="1600" dirty="0" smtClean="0"/>
              <a:t>None </a:t>
            </a:r>
            <a:r>
              <a:rPr lang="en-US" sz="1600" dirty="0"/>
              <a:t>of the included RCTs reported overall survival. </a:t>
            </a:r>
            <a:endParaRPr lang="en-US" sz="1600" dirty="0" smtClean="0"/>
          </a:p>
          <a:p>
            <a:endParaRPr lang="en-US" sz="1600" dirty="0"/>
          </a:p>
        </p:txBody>
      </p:sp>
      <p:sp>
        <p:nvSpPr>
          <p:cNvPr id="8" name="TextBox 7"/>
          <p:cNvSpPr txBox="1"/>
          <p:nvPr/>
        </p:nvSpPr>
        <p:spPr>
          <a:xfrm>
            <a:off x="225631" y="487509"/>
            <a:ext cx="8991600" cy="923330"/>
          </a:xfrm>
          <a:prstGeom prst="rect">
            <a:avLst/>
          </a:prstGeom>
          <a:noFill/>
        </p:spPr>
        <p:txBody>
          <a:bodyPr wrap="square" rtlCol="0">
            <a:spAutoFit/>
          </a:bodyPr>
          <a:lstStyle/>
          <a:p>
            <a:pPr algn="ct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The role of iron in the management of </a:t>
            </a:r>
            <a:endPar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chemotherapy-induced anemia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in cancer patients receiving </a:t>
            </a:r>
            <a:r>
              <a:rPr lang="en-US" b="1" i="1" dirty="0" smtClean="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erythropoiesis stimulating agents (</a:t>
            </a:r>
            <a:r>
              <a:rPr lang="en-US" b="1"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Review)</a:t>
            </a:r>
            <a:endParaRPr lang="en-US" i="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97" y="487509"/>
            <a:ext cx="809524" cy="257143"/>
          </a:xfrm>
          <a:prstGeom prst="rect">
            <a:avLst/>
          </a:prstGeom>
        </p:spPr>
      </p:pic>
    </p:spTree>
    <p:extLst>
      <p:ext uri="{BB962C8B-B14F-4D97-AF65-F5344CB8AC3E}">
        <p14:creationId xmlns:p14="http://schemas.microsoft.com/office/powerpoint/2010/main" val="3960313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2059</TotalTime>
  <Words>1883</Words>
  <Application>Microsoft Office PowerPoint</Application>
  <PresentationFormat>On-screen Show (16:9)</PresentationFormat>
  <Paragraphs>240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george_liloiu</dc:creator>
  <cp:lastModifiedBy>Lazar, Mihaela</cp:lastModifiedBy>
  <cp:revision>133</cp:revision>
  <cp:lastPrinted>2016-03-22T07:51:47Z</cp:lastPrinted>
  <dcterms:created xsi:type="dcterms:W3CDTF">2014-11-27T16:47:40Z</dcterms:created>
  <dcterms:modified xsi:type="dcterms:W3CDTF">2016-03-31T06:46:25Z</dcterms:modified>
</cp:coreProperties>
</file>