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3" r:id="rId5"/>
    <p:sldId id="260" r:id="rId6"/>
    <p:sldId id="258" r:id="rId7"/>
    <p:sldId id="266" r:id="rId8"/>
    <p:sldId id="268" r:id="rId9"/>
    <p:sldId id="264" r:id="rId10"/>
    <p:sldId id="265" r:id="rId11"/>
    <p:sldId id="262" r:id="rId12"/>
    <p:sldId id="261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7D8960-17F9-410D-A0ED-C25525122E77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75DA0A-67FC-4F51-ABA5-649B60EA3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7D8960-17F9-410D-A0ED-C25525122E77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75DA0A-67FC-4F51-ABA5-649B60EA3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7D8960-17F9-410D-A0ED-C25525122E77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75DA0A-67FC-4F51-ABA5-649B60EA3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7D8960-17F9-410D-A0ED-C25525122E77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75DA0A-67FC-4F51-ABA5-649B60EA3B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7D8960-17F9-410D-A0ED-C25525122E77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75DA0A-67FC-4F51-ABA5-649B60EA3B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7D8960-17F9-410D-A0ED-C25525122E77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75DA0A-67FC-4F51-ABA5-649B60EA3B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7D8960-17F9-410D-A0ED-C25525122E77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75DA0A-67FC-4F51-ABA5-649B60EA3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7D8960-17F9-410D-A0ED-C25525122E77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75DA0A-67FC-4F51-ABA5-649B60EA3B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7D8960-17F9-410D-A0ED-C25525122E77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75DA0A-67FC-4F51-ABA5-649B60EA3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B7D8960-17F9-410D-A0ED-C25525122E77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75DA0A-67FC-4F51-ABA5-649B60EA3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7D8960-17F9-410D-A0ED-C25525122E77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75DA0A-67FC-4F51-ABA5-649B60EA3B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7D8960-17F9-410D-A0ED-C25525122E77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75DA0A-67FC-4F51-ABA5-649B60EA3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Osteonecroza</a:t>
            </a:r>
            <a:r>
              <a:rPr lang="en-US" dirty="0" smtClean="0"/>
              <a:t> </a:t>
            </a:r>
            <a:r>
              <a:rPr lang="en-US" dirty="0" err="1" smtClean="0"/>
              <a:t>avasculara</a:t>
            </a:r>
            <a:r>
              <a:rPr lang="en-US" dirty="0" smtClean="0"/>
              <a:t> de </a:t>
            </a:r>
            <a:r>
              <a:rPr lang="en-US" dirty="0" err="1" smtClean="0"/>
              <a:t>mandibula</a:t>
            </a:r>
            <a:r>
              <a:rPr lang="en-US" dirty="0" smtClean="0"/>
              <a:t> la </a:t>
            </a:r>
            <a:r>
              <a:rPr lang="en-US" dirty="0" err="1" smtClean="0"/>
              <a:t>pacientii</a:t>
            </a:r>
            <a:r>
              <a:rPr lang="en-US" dirty="0" smtClean="0"/>
              <a:t> cu </a:t>
            </a:r>
            <a:r>
              <a:rPr lang="en-US" dirty="0" err="1" smtClean="0"/>
              <a:t>mielom</a:t>
            </a:r>
            <a:r>
              <a:rPr lang="en-US" dirty="0" smtClean="0"/>
              <a:t> </a:t>
            </a:r>
            <a:r>
              <a:rPr lang="en-US" dirty="0" err="1" smtClean="0"/>
              <a:t>multiplu</a:t>
            </a:r>
            <a:r>
              <a:rPr lang="en-US" dirty="0" smtClean="0"/>
              <a:t> in </a:t>
            </a:r>
            <a:r>
              <a:rPr lang="en-US" dirty="0" err="1" smtClean="0"/>
              <a:t>tratament</a:t>
            </a:r>
            <a:r>
              <a:rPr lang="en-US" dirty="0" smtClean="0"/>
              <a:t> cu </a:t>
            </a:r>
            <a:r>
              <a:rPr lang="en-US" dirty="0" err="1" smtClean="0"/>
              <a:t>bifosfonati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792" y="4797152"/>
            <a:ext cx="5976664" cy="1104528"/>
          </a:xfrm>
        </p:spPr>
        <p:txBody>
          <a:bodyPr/>
          <a:lstStyle/>
          <a:p>
            <a:r>
              <a:rPr lang="en-US" dirty="0" smtClean="0"/>
              <a:t>Medic </a:t>
            </a:r>
            <a:r>
              <a:rPr lang="en-US" dirty="0" err="1" smtClean="0"/>
              <a:t>rezident</a:t>
            </a:r>
            <a:r>
              <a:rPr lang="en-US" dirty="0" smtClean="0"/>
              <a:t> </a:t>
            </a:r>
            <a:r>
              <a:rPr lang="en-US" dirty="0" err="1" smtClean="0"/>
              <a:t>Giovani</a:t>
            </a:r>
            <a:r>
              <a:rPr lang="en-US" dirty="0" smtClean="0"/>
              <a:t> Ana-Maria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4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- igiena orala</a:t>
            </a:r>
          </a:p>
          <a:p>
            <a:pPr lvl="0"/>
            <a:r>
              <a:rPr/>
              <a:t>- consult stomatologic inainte/in timpul/ dupa tratam cu bifosfonati</a:t>
            </a:r>
          </a:p>
          <a:p>
            <a:pPr lvl="0"/>
            <a:r>
              <a:rPr/>
              <a:t>- fara extractii dentare minim 6 luni dupa oprirea tratam cu bifosfonati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masuri preventive OSM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0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/>
              <a:t>lenta spre ameliorare cu disparitia progresiva  a zonelor de osteonecroza </a:t>
            </a:r>
            <a:endParaRPr lang="en-US"/>
          </a:p>
          <a:p>
            <a:r>
              <a:rPr/>
              <a:t>in 6 luni disparitia durerii si vindecarea completa a tesuturilor moi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Evolutia OSN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90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dirty="0" smtClean="0"/>
              <a:t>VAD</a:t>
            </a:r>
            <a:r>
              <a:rPr lang="en-US" dirty="0" smtClean="0"/>
              <a:t> 6 </a:t>
            </a:r>
            <a:r>
              <a:rPr lang="en-US" dirty="0" err="1" smtClean="0"/>
              <a:t>cicluri</a:t>
            </a:r>
            <a:r>
              <a:rPr dirty="0" smtClean="0"/>
              <a:t> </a:t>
            </a:r>
            <a:r>
              <a:rPr dirty="0"/>
              <a:t>cu RP</a:t>
            </a:r>
            <a:endParaRPr lang="en-US" dirty="0"/>
          </a:p>
          <a:p>
            <a:r>
              <a:rPr dirty="0" err="1"/>
              <a:t>Thali-dex</a:t>
            </a:r>
            <a:r>
              <a:rPr dirty="0"/>
              <a:t> 3 </a:t>
            </a:r>
            <a:r>
              <a:rPr dirty="0" err="1"/>
              <a:t>cicluri</a:t>
            </a:r>
            <a:r>
              <a:rPr dirty="0"/>
              <a:t> (</a:t>
            </a:r>
            <a:r>
              <a:rPr dirty="0" err="1"/>
              <a:t>dezvolta</a:t>
            </a:r>
            <a:r>
              <a:rPr dirty="0"/>
              <a:t> </a:t>
            </a:r>
            <a:r>
              <a:rPr dirty="0" err="1"/>
              <a:t>neuropatie</a:t>
            </a:r>
            <a:r>
              <a:rPr dirty="0"/>
              <a:t> </a:t>
            </a:r>
            <a:r>
              <a:rPr dirty="0" err="1"/>
              <a:t>periferica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se </a:t>
            </a:r>
            <a:r>
              <a:rPr dirty="0" err="1"/>
              <a:t>opreste</a:t>
            </a:r>
            <a:r>
              <a:rPr dirty="0"/>
              <a:t>)</a:t>
            </a:r>
          </a:p>
          <a:p>
            <a:r>
              <a:rPr dirty="0" err="1"/>
              <a:t>Vel-dex</a:t>
            </a:r>
            <a:r>
              <a:rPr dirty="0"/>
              <a:t> 8 </a:t>
            </a:r>
            <a:r>
              <a:rPr dirty="0" err="1"/>
              <a:t>cicluri</a:t>
            </a:r>
            <a:r>
              <a:rPr dirty="0"/>
              <a:t> </a:t>
            </a:r>
            <a:r>
              <a:rPr dirty="0" smtClean="0"/>
              <a:t>cu </a:t>
            </a:r>
            <a:r>
              <a:rPr dirty="0"/>
              <a:t>RC </a:t>
            </a:r>
            <a:r>
              <a:rPr lang="en-US" dirty="0" smtClean="0"/>
              <a:t>-</a:t>
            </a:r>
            <a:r>
              <a:rPr dirty="0" smtClean="0"/>
              <a:t> </a:t>
            </a:r>
            <a:r>
              <a:rPr dirty="0"/>
              <a:t>2009</a:t>
            </a:r>
          </a:p>
          <a:p>
            <a:pPr marL="0" indent="0"/>
            <a:r>
              <a:rPr lang="en-US" dirty="0" smtClean="0"/>
              <a:t>  </a:t>
            </a:r>
            <a:r>
              <a:rPr dirty="0" smtClean="0"/>
              <a:t>2009 </a:t>
            </a:r>
            <a:r>
              <a:rPr dirty="0"/>
              <a:t>- 2014 a </a:t>
            </a:r>
            <a:r>
              <a:rPr dirty="0" err="1"/>
              <a:t>efectuat</a:t>
            </a:r>
            <a:r>
              <a:rPr dirty="0"/>
              <a:t> </a:t>
            </a:r>
            <a:r>
              <a:rPr dirty="0" err="1"/>
              <a:t>doar</a:t>
            </a:r>
            <a:r>
              <a:rPr dirty="0"/>
              <a:t> </a:t>
            </a:r>
            <a:r>
              <a:rPr dirty="0" err="1"/>
              <a:t>controale</a:t>
            </a:r>
            <a:r>
              <a:rPr dirty="0"/>
              <a:t> </a:t>
            </a:r>
            <a:r>
              <a:rPr lang="en-US" dirty="0" smtClean="0"/>
              <a:t>   </a:t>
            </a:r>
            <a:r>
              <a:rPr dirty="0" err="1" smtClean="0"/>
              <a:t>periodice</a:t>
            </a:r>
            <a:endParaRPr dirty="0"/>
          </a:p>
          <a:p>
            <a:pPr marL="0" indent="0"/>
            <a:r>
              <a:rPr dirty="0"/>
              <a:t> </a:t>
            </a:r>
            <a:r>
              <a:rPr dirty="0" smtClean="0"/>
              <a:t>2015 </a:t>
            </a:r>
            <a:r>
              <a:rPr dirty="0" err="1"/>
              <a:t>infiltrare</a:t>
            </a:r>
            <a:r>
              <a:rPr dirty="0"/>
              <a:t> </a:t>
            </a:r>
            <a:r>
              <a:rPr dirty="0" err="1"/>
              <a:t>mielomatoasa</a:t>
            </a:r>
            <a:r>
              <a:rPr dirty="0"/>
              <a:t> </a:t>
            </a:r>
            <a:r>
              <a:rPr dirty="0" smtClean="0"/>
              <a:t> </a:t>
            </a:r>
            <a:r>
              <a:rPr lang="en-US" dirty="0" smtClean="0"/>
              <a:t>    </a:t>
            </a:r>
            <a:r>
              <a:rPr dirty="0" err="1" smtClean="0"/>
              <a:t>progresia</a:t>
            </a:r>
            <a:endParaRPr dirty="0"/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reia</a:t>
            </a:r>
            <a:r>
              <a:rPr lang="en-US" dirty="0" smtClean="0"/>
              <a:t> </a:t>
            </a:r>
            <a:r>
              <a:rPr lang="en-US" dirty="0" err="1" smtClean="0"/>
              <a:t>Vel-Dex</a:t>
            </a:r>
            <a:endParaRPr lang="en-US" dirty="0" smtClean="0"/>
          </a:p>
          <a:p>
            <a:pPr marL="0" indent="0"/>
            <a:r>
              <a:rPr lang="en-US" dirty="0" smtClean="0"/>
              <a:t> 2016 - </a:t>
            </a:r>
            <a:r>
              <a:rPr lang="en-US" dirty="0" err="1" smtClean="0"/>
              <a:t>recade</a:t>
            </a:r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</a:t>
            </a:r>
            <a:r>
              <a:rPr dirty="0" err="1" smtClean="0"/>
              <a:t>eluarea</a:t>
            </a:r>
            <a:r>
              <a:rPr dirty="0" smtClean="0"/>
              <a:t> </a:t>
            </a:r>
            <a:r>
              <a:rPr dirty="0" err="1"/>
              <a:t>tratamentului</a:t>
            </a:r>
            <a:r>
              <a:rPr dirty="0"/>
              <a:t> hematologic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652120" y="436510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55576" y="479715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08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28796" y="2967335"/>
            <a:ext cx="468641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sto MT" pitchFamily="18" charset="0"/>
                <a:ea typeface="Adobe Gothic Std B" pitchFamily="34" charset="-128"/>
                <a:cs typeface="Times New Roman" pitchFamily="18" charset="0"/>
              </a:rPr>
              <a:t>Va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sto MT" pitchFamily="18" charset="0"/>
                <a:ea typeface="Adobe Gothic Std B" pitchFamily="34" charset="-128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sto MT" pitchFamily="18" charset="0"/>
                <a:ea typeface="Adobe Gothic Std B" pitchFamily="34" charset="-128"/>
                <a:cs typeface="Times New Roman" pitchFamily="18" charset="0"/>
              </a:rPr>
              <a:t>multumesc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sto MT" pitchFamily="18" charset="0"/>
                <a:ea typeface="Adobe Gothic Std B" pitchFamily="34" charset="-128"/>
                <a:cs typeface="Times New Roman" pitchFamily="18" charset="0"/>
              </a:rPr>
              <a:t>!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sto MT" pitchFamily="18" charset="0"/>
              <a:ea typeface="Adobe Gothic Std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 B,  48 </a:t>
            </a:r>
            <a:r>
              <a:rPr lang="en-US" sz="1600" dirty="0" err="1" smtClean="0"/>
              <a:t>ani</a:t>
            </a:r>
            <a:r>
              <a:rPr lang="en-US" sz="1600" dirty="0" smtClean="0"/>
              <a:t>, </a:t>
            </a:r>
            <a:r>
              <a:rPr lang="en-US" sz="1600" dirty="0" err="1" smtClean="0"/>
              <a:t>interactiune</a:t>
            </a:r>
            <a:r>
              <a:rPr lang="en-US" sz="1600" dirty="0" smtClean="0"/>
              <a:t> </a:t>
            </a:r>
            <a:r>
              <a:rPr lang="en-US" sz="1600" dirty="0" err="1" smtClean="0"/>
              <a:t>solventi</a:t>
            </a:r>
            <a:r>
              <a:rPr lang="en-US" sz="1600" dirty="0" smtClean="0"/>
              <a:t> </a:t>
            </a:r>
            <a:r>
              <a:rPr lang="en-US" sz="1600" dirty="0" err="1" smtClean="0"/>
              <a:t>organici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APP : </a:t>
            </a:r>
            <a:r>
              <a:rPr lang="en-US" sz="1600" dirty="0" err="1" smtClean="0"/>
              <a:t>parodontoza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Debut </a:t>
            </a:r>
            <a:r>
              <a:rPr lang="en-US" sz="1600" dirty="0" err="1" smtClean="0"/>
              <a:t>aug</a:t>
            </a:r>
            <a:r>
              <a:rPr lang="en-US" sz="1600" dirty="0" smtClean="0"/>
              <a:t> 2007 : </a:t>
            </a:r>
          </a:p>
          <a:p>
            <a:r>
              <a:rPr lang="en-US" sz="1600" dirty="0" smtClean="0"/>
              <a:t>   - Clinic : </a:t>
            </a:r>
            <a:r>
              <a:rPr lang="en-US" sz="1600" dirty="0" err="1" smtClean="0"/>
              <a:t>dureri</a:t>
            </a:r>
            <a:r>
              <a:rPr lang="en-US" sz="1600" dirty="0" smtClean="0"/>
              <a:t> </a:t>
            </a:r>
            <a:r>
              <a:rPr lang="en-US" sz="1600" dirty="0" err="1" smtClean="0"/>
              <a:t>osoase</a:t>
            </a:r>
            <a:r>
              <a:rPr lang="en-US" sz="1600" dirty="0" smtClean="0"/>
              <a:t> </a:t>
            </a:r>
            <a:r>
              <a:rPr lang="en-US" sz="1600" dirty="0" err="1" smtClean="0"/>
              <a:t>importane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   - </a:t>
            </a:r>
            <a:r>
              <a:rPr lang="en-US" sz="1600" dirty="0" err="1" smtClean="0"/>
              <a:t>Paraclinic</a:t>
            </a:r>
            <a:r>
              <a:rPr lang="en-US" sz="1600" dirty="0" smtClean="0"/>
              <a:t> :   Ca       15,3</a:t>
            </a:r>
          </a:p>
          <a:p>
            <a:r>
              <a:rPr lang="en-US" sz="1600" dirty="0" smtClean="0"/>
              <a:t>      biologic       </a:t>
            </a:r>
            <a:r>
              <a:rPr lang="en-US" sz="1600" dirty="0" err="1" smtClean="0"/>
              <a:t>Creat</a:t>
            </a:r>
            <a:r>
              <a:rPr lang="en-US" sz="1600" dirty="0" smtClean="0"/>
              <a:t>      1,8 </a:t>
            </a:r>
          </a:p>
          <a:p>
            <a:r>
              <a:rPr lang="en-US" sz="1600" dirty="0" smtClean="0"/>
              <a:t>                         </a:t>
            </a:r>
            <a:r>
              <a:rPr lang="en-US" sz="1600" dirty="0" err="1" smtClean="0"/>
              <a:t>Hb</a:t>
            </a:r>
            <a:r>
              <a:rPr lang="en-US" sz="1600" dirty="0" smtClean="0"/>
              <a:t>     10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VSH     73 </a:t>
            </a:r>
          </a:p>
          <a:p>
            <a:r>
              <a:rPr lang="en-US" sz="1600" dirty="0" smtClean="0"/>
              <a:t>                         </a:t>
            </a:r>
            <a:r>
              <a:rPr lang="en-US" sz="1600" dirty="0" err="1" smtClean="0"/>
              <a:t>Ig</a:t>
            </a:r>
            <a:r>
              <a:rPr lang="en-US" sz="1600" dirty="0" smtClean="0"/>
              <a:t> cu </a:t>
            </a:r>
            <a:r>
              <a:rPr lang="en-US" sz="1600" dirty="0" err="1" smtClean="0"/>
              <a:t>electroforeza</a:t>
            </a:r>
            <a:r>
              <a:rPr lang="en-US" sz="1600" dirty="0" smtClean="0"/>
              <a:t> : </a:t>
            </a:r>
            <a:r>
              <a:rPr lang="en-US" sz="1600" dirty="0" err="1" smtClean="0"/>
              <a:t>IgA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                         </a:t>
            </a:r>
            <a:r>
              <a:rPr lang="en-US" sz="1600" dirty="0" err="1" smtClean="0"/>
              <a:t>Lanturi</a:t>
            </a:r>
            <a:r>
              <a:rPr lang="en-US" sz="1600" dirty="0" smtClean="0"/>
              <a:t> </a:t>
            </a:r>
            <a:r>
              <a:rPr lang="en-US" sz="1600" dirty="0" err="1" smtClean="0"/>
              <a:t>usoare</a:t>
            </a:r>
            <a:r>
              <a:rPr lang="en-US" sz="1600" dirty="0" smtClean="0"/>
              <a:t> </a:t>
            </a:r>
            <a:r>
              <a:rPr lang="en-US" sz="1600" dirty="0" err="1" smtClean="0"/>
              <a:t>urinare</a:t>
            </a:r>
            <a:r>
              <a:rPr lang="en-US" sz="1600" dirty="0" smtClean="0"/>
              <a:t>: Lambda </a:t>
            </a:r>
          </a:p>
          <a:p>
            <a:r>
              <a:rPr lang="en-US" sz="1600" dirty="0" smtClean="0"/>
              <a:t>                         Beta 2m                </a:t>
            </a:r>
          </a:p>
          <a:p>
            <a:r>
              <a:rPr lang="en-US" sz="1600" dirty="0" err="1" smtClean="0"/>
              <a:t>Aspirat</a:t>
            </a:r>
            <a:r>
              <a:rPr lang="en-US" sz="1600" dirty="0" smtClean="0"/>
              <a:t> </a:t>
            </a:r>
            <a:r>
              <a:rPr lang="en-US" sz="1600" dirty="0" err="1" smtClean="0"/>
              <a:t>medular</a:t>
            </a:r>
            <a:r>
              <a:rPr lang="en-US" sz="1600" dirty="0" smtClean="0"/>
              <a:t>: 97% </a:t>
            </a:r>
            <a:r>
              <a:rPr lang="en-US" sz="1600" dirty="0" err="1" smtClean="0"/>
              <a:t>plasmocite</a:t>
            </a:r>
            <a:endParaRPr lang="en-US" sz="1600" dirty="0" smtClean="0"/>
          </a:p>
          <a:p>
            <a:r>
              <a:rPr lang="en-US" sz="1500" dirty="0" smtClean="0"/>
              <a:t> - </a:t>
            </a:r>
            <a:r>
              <a:rPr lang="en-US" sz="1500" dirty="0" err="1" smtClean="0"/>
              <a:t>Paraclinic</a:t>
            </a:r>
            <a:r>
              <a:rPr lang="en-US" sz="1500" dirty="0" smtClean="0"/>
              <a:t> : </a:t>
            </a:r>
            <a:r>
              <a:rPr sz="1500" dirty="0" smtClean="0"/>
              <a:t>R</a:t>
            </a:r>
            <a:r>
              <a:rPr lang="en-US" sz="1500" dirty="0" smtClean="0"/>
              <a:t>MN</a:t>
            </a:r>
            <a:r>
              <a:rPr sz="1500" dirty="0" smtClean="0"/>
              <a:t> </a:t>
            </a:r>
            <a:r>
              <a:rPr sz="1500" dirty="0"/>
              <a:t>- multiple </a:t>
            </a:r>
            <a:r>
              <a:rPr sz="1500" dirty="0" err="1"/>
              <a:t>tasari</a:t>
            </a:r>
            <a:r>
              <a:rPr sz="1500" dirty="0"/>
              <a:t> </a:t>
            </a:r>
            <a:r>
              <a:rPr sz="1500" dirty="0" err="1"/>
              <a:t>vertebrale</a:t>
            </a:r>
            <a:r>
              <a:rPr sz="1500" dirty="0"/>
              <a:t>/ </a:t>
            </a:r>
            <a:r>
              <a:rPr sz="1500" dirty="0" err="1"/>
              <a:t>lez</a:t>
            </a:r>
            <a:r>
              <a:rPr sz="1500" dirty="0"/>
              <a:t> </a:t>
            </a:r>
            <a:r>
              <a:rPr sz="1500" dirty="0" err="1"/>
              <a:t>osteolitice</a:t>
            </a:r>
            <a:r>
              <a:rPr sz="1500" dirty="0"/>
              <a:t> </a:t>
            </a:r>
            <a:endParaRPr lang="en-US" sz="1500" dirty="0" smtClean="0"/>
          </a:p>
          <a:p>
            <a:r>
              <a:rPr lang="en-US" sz="1500" dirty="0" smtClean="0"/>
              <a:t>   imagistic                </a:t>
            </a:r>
            <a:r>
              <a:rPr sz="1500" dirty="0" smtClean="0"/>
              <a:t>la </a:t>
            </a:r>
            <a:r>
              <a:rPr sz="1500" dirty="0" err="1"/>
              <a:t>niv</a:t>
            </a:r>
            <a:r>
              <a:rPr sz="1500" dirty="0"/>
              <a:t> </a:t>
            </a:r>
            <a:r>
              <a:rPr sz="1500" dirty="0" err="1"/>
              <a:t>toracolombar</a:t>
            </a:r>
            <a:r>
              <a:rPr sz="1500" dirty="0"/>
              <a:t> cu </a:t>
            </a:r>
            <a:r>
              <a:rPr sz="1500" dirty="0" err="1"/>
              <a:t>compresie</a:t>
            </a:r>
            <a:r>
              <a:rPr sz="1500" dirty="0"/>
              <a:t> </a:t>
            </a:r>
            <a:r>
              <a:rPr sz="1500" dirty="0" err="1"/>
              <a:t>medulara</a:t>
            </a:r>
            <a:r>
              <a:rPr sz="1500" dirty="0"/>
              <a:t> L5 </a:t>
            </a:r>
            <a:endParaRPr lang="en-US" sz="1500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Scurt</a:t>
            </a:r>
            <a:r>
              <a:rPr lang="en-US" dirty="0" smtClean="0"/>
              <a:t> </a:t>
            </a:r>
            <a:r>
              <a:rPr lang="en-US" dirty="0" err="1" smtClean="0"/>
              <a:t>Istoric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>
            <a:off x="6876256" y="1772816"/>
            <a:ext cx="576555" cy="39620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2987824" y="2708920"/>
            <a:ext cx="45719" cy="1440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 flipH="1" flipV="1">
            <a:off x="2987824" y="3284984"/>
            <a:ext cx="72006" cy="1440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3131840" y="2996952"/>
            <a:ext cx="45719" cy="1440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3059832" y="3573016"/>
            <a:ext cx="45719" cy="1440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>
            <a:off x="5004048" y="3933056"/>
            <a:ext cx="45719" cy="1440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>
            <a:off x="5724128" y="4149080"/>
            <a:ext cx="45719" cy="1440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>
            <a:off x="3419872" y="4509120"/>
            <a:ext cx="45719" cy="1440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524328" y="2276872"/>
            <a:ext cx="1224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Mielom</a:t>
            </a:r>
            <a:r>
              <a:rPr lang="en-US" dirty="0" smtClean="0"/>
              <a:t> </a:t>
            </a:r>
            <a:r>
              <a:rPr lang="en-US" dirty="0" err="1" smtClean="0"/>
              <a:t>multiplu</a:t>
            </a:r>
            <a:r>
              <a:rPr lang="en-US" dirty="0" smtClean="0"/>
              <a:t> </a:t>
            </a:r>
            <a:r>
              <a:rPr lang="en-US" dirty="0" err="1" smtClean="0"/>
              <a:t>IgA</a:t>
            </a:r>
            <a:r>
              <a:rPr lang="en-US" dirty="0" smtClean="0"/>
              <a:t> lambda secretor std III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4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62" y="1598407"/>
            <a:ext cx="8226038" cy="4527756"/>
          </a:xfrm>
        </p:spPr>
        <p:txBody>
          <a:bodyPr>
            <a:normAutofit/>
          </a:bodyPr>
          <a:lstStyle/>
          <a:p>
            <a:r>
              <a:rPr lang="en-US" dirty="0" err="1" smtClean="0"/>
              <a:t>Simptomatic</a:t>
            </a:r>
            <a:r>
              <a:rPr lang="en-US" dirty="0" smtClean="0"/>
              <a:t> : </a:t>
            </a:r>
            <a:r>
              <a:rPr lang="en-US" dirty="0" err="1" smtClean="0"/>
              <a:t>Vertebroplastie percutanata L5</a:t>
            </a:r>
            <a:endParaRPr lang="en-US" dirty="0" smtClean="0"/>
          </a:p>
          <a:p>
            <a:endParaRPr dirty="0"/>
          </a:p>
          <a:p>
            <a:r>
              <a:rPr lang="en-US" dirty="0" err="1" smtClean="0"/>
              <a:t>Tenta</a:t>
            </a:r>
            <a:r>
              <a:rPr lang="en-US" dirty="0" smtClean="0"/>
              <a:t> </a:t>
            </a:r>
            <a:r>
              <a:rPr lang="en-US" dirty="0" err="1" smtClean="0"/>
              <a:t>curativa</a:t>
            </a:r>
            <a:r>
              <a:rPr lang="en-US" dirty="0" smtClean="0"/>
              <a:t> : VAD 6 cure </a:t>
            </a:r>
          </a:p>
          <a:p>
            <a:endParaRPr dirty="0"/>
          </a:p>
          <a:p>
            <a:r>
              <a:rPr lang="en-US" dirty="0"/>
              <a:t> </a:t>
            </a:r>
            <a:r>
              <a:rPr lang="en-US" dirty="0" err="1" smtClean="0"/>
              <a:t>Terapie</a:t>
            </a:r>
            <a:r>
              <a:rPr lang="en-US" dirty="0" smtClean="0"/>
              <a:t> </a:t>
            </a:r>
            <a:r>
              <a:rPr lang="en-US" dirty="0" err="1" smtClean="0"/>
              <a:t>suportiva</a:t>
            </a:r>
            <a:r>
              <a:rPr lang="en-US" dirty="0" smtClean="0"/>
              <a:t>: - analgezice </a:t>
            </a:r>
            <a:endParaRPr lang="en-US" dirty="0"/>
          </a:p>
          <a:p>
            <a:r>
              <a:rPr lang="en-US" dirty="0" smtClean="0"/>
              <a:t>     - </a:t>
            </a:r>
            <a:r>
              <a:rPr lang="en-US" dirty="0" err="1" smtClean="0"/>
              <a:t>Bisfosfonati</a:t>
            </a:r>
            <a:r>
              <a:rPr lang="en-US" dirty="0" smtClean="0"/>
              <a:t> = Acid zoledronic 4 mg i.v. lent 15-30 min odata pe luna timp de 11 </a:t>
            </a:r>
            <a:r>
              <a:rPr lang="en-US" dirty="0" err="1" smtClean="0"/>
              <a:t>luni</a:t>
            </a:r>
            <a:endParaRPr lang="en-US" dirty="0" smtClean="0"/>
          </a:p>
          <a:p>
            <a:r>
              <a:rPr lang="en-US" dirty="0" smtClean="0"/>
              <a:t>     - </a:t>
            </a:r>
            <a:r>
              <a:rPr lang="en-US" dirty="0" err="1" smtClean="0"/>
              <a:t>Suplimente</a:t>
            </a:r>
            <a:r>
              <a:rPr lang="en-US" dirty="0" smtClean="0"/>
              <a:t> </a:t>
            </a:r>
            <a:r>
              <a:rPr lang="en-US" dirty="0" err="1" smtClean="0"/>
              <a:t>calciu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vit</a:t>
            </a:r>
            <a:r>
              <a:rPr lang="en-US" dirty="0" smtClean="0"/>
              <a:t> 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Tratament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7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514" y="1603060"/>
            <a:ext cx="8224286" cy="4523103"/>
          </a:xfrm>
        </p:spPr>
        <p:txBody>
          <a:bodyPr/>
          <a:lstStyle/>
          <a:p>
            <a:r>
              <a:rPr lang="en-US" dirty="0" err="1" smtClean="0"/>
              <a:t>boala</a:t>
            </a:r>
            <a:r>
              <a:rPr lang="en-US" dirty="0" smtClean="0"/>
              <a:t> </a:t>
            </a:r>
            <a:r>
              <a:rPr lang="en-US" dirty="0" err="1" smtClean="0"/>
              <a:t>parodontala</a:t>
            </a:r>
            <a:r>
              <a:rPr lang="en-US" dirty="0" smtClean="0"/>
              <a:t> </a:t>
            </a:r>
            <a:r>
              <a:rPr lang="en-US" dirty="0" err="1" smtClean="0"/>
              <a:t>periexistenta</a:t>
            </a:r>
            <a:r>
              <a:rPr lang="en-US" dirty="0" smtClean="0"/>
              <a:t> </a:t>
            </a:r>
          </a:p>
          <a:p>
            <a:r>
              <a:rPr lang="it-IT" dirty="0" smtClean="0"/>
              <a:t>multiple proceduri in sfera stomatologica ( tip invaziv - extractia dentara )</a:t>
            </a:r>
          </a:p>
          <a:p>
            <a:r>
              <a:rPr dirty="0" smtClean="0"/>
              <a:t> </a:t>
            </a:r>
            <a:r>
              <a:rPr dirty="0" err="1"/>
              <a:t>tratament</a:t>
            </a:r>
            <a:r>
              <a:rPr dirty="0"/>
              <a:t> </a:t>
            </a:r>
            <a:r>
              <a:rPr dirty="0" err="1"/>
              <a:t>chimioterapic</a:t>
            </a:r>
            <a:r>
              <a:rPr dirty="0"/>
              <a:t> \ corticoid</a:t>
            </a:r>
            <a:endParaRPr lang="en-US" dirty="0"/>
          </a:p>
          <a:p>
            <a:r>
              <a:rPr dirty="0" err="1"/>
              <a:t>bifosfonati</a:t>
            </a:r>
            <a:r>
              <a:rPr dirty="0"/>
              <a:t> (</a:t>
            </a:r>
            <a:r>
              <a:rPr dirty="0" err="1"/>
              <a:t>trat</a:t>
            </a:r>
            <a:r>
              <a:rPr dirty="0"/>
              <a:t> &lt; 1 an</a:t>
            </a:r>
            <a:r>
              <a:rPr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dirty="0"/>
          </a:p>
          <a:p>
            <a:r>
              <a:rPr sz="1100" dirty="0" err="1" smtClean="0"/>
              <a:t>altii</a:t>
            </a:r>
            <a:r>
              <a:rPr sz="1100" dirty="0"/>
              <a:t>: </a:t>
            </a:r>
            <a:r>
              <a:rPr sz="1100" dirty="0" err="1"/>
              <a:t>diabet</a:t>
            </a:r>
            <a:r>
              <a:rPr sz="1100" dirty="0"/>
              <a:t>, </a:t>
            </a:r>
            <a:r>
              <a:rPr sz="1100" dirty="0" err="1"/>
              <a:t>varsta</a:t>
            </a:r>
            <a:r>
              <a:rPr sz="1100" dirty="0"/>
              <a:t> </a:t>
            </a:r>
            <a:r>
              <a:rPr sz="1100" dirty="0" err="1"/>
              <a:t>inaintata</a:t>
            </a:r>
            <a:r>
              <a:rPr sz="1100" dirty="0"/>
              <a:t>, </a:t>
            </a:r>
            <a:r>
              <a:rPr sz="1100" dirty="0" err="1"/>
              <a:t>alcoolism</a:t>
            </a:r>
            <a:r>
              <a:rPr sz="1100" dirty="0"/>
              <a:t>.</a:t>
            </a:r>
          </a:p>
          <a:p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/>
              <a:t>Factori de risc pentru aparitia OSM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7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dirty="0"/>
          </a:p>
          <a:p>
            <a:r>
              <a:rPr lang="en-US" dirty="0" smtClean="0"/>
              <a:t>I</a:t>
            </a:r>
            <a:r>
              <a:rPr dirty="0" smtClean="0"/>
              <a:t>n </a:t>
            </a:r>
            <a:r>
              <a:rPr dirty="0" err="1"/>
              <a:t>iulie</a:t>
            </a:r>
            <a:r>
              <a:rPr dirty="0"/>
              <a:t> 2008 la 8 </a:t>
            </a:r>
            <a:r>
              <a:rPr dirty="0" err="1"/>
              <a:t>luni</a:t>
            </a:r>
            <a:r>
              <a:rPr dirty="0"/>
              <a:t> de la o </a:t>
            </a:r>
            <a:r>
              <a:rPr dirty="0" err="1"/>
              <a:t>extractie</a:t>
            </a:r>
            <a:r>
              <a:rPr dirty="0"/>
              <a:t> </a:t>
            </a:r>
            <a:r>
              <a:rPr dirty="0" err="1"/>
              <a:t>dentara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la </a:t>
            </a:r>
            <a:r>
              <a:rPr dirty="0" err="1"/>
              <a:t>mai</a:t>
            </a:r>
            <a:r>
              <a:rPr dirty="0"/>
              <a:t> </a:t>
            </a:r>
            <a:r>
              <a:rPr dirty="0" err="1"/>
              <a:t>putin</a:t>
            </a:r>
            <a:r>
              <a:rPr dirty="0"/>
              <a:t> de 1 an in </a:t>
            </a:r>
            <a:r>
              <a:rPr dirty="0" err="1"/>
              <a:t>tratament</a:t>
            </a:r>
            <a:r>
              <a:rPr dirty="0"/>
              <a:t> cu Acid </a:t>
            </a:r>
            <a:r>
              <a:rPr dirty="0" err="1"/>
              <a:t>zoledronic</a:t>
            </a:r>
            <a:r>
              <a:rPr dirty="0"/>
              <a:t> </a:t>
            </a:r>
            <a:r>
              <a:rPr dirty="0" err="1"/>
              <a:t>i.v</a:t>
            </a:r>
            <a:r>
              <a:rPr dirty="0"/>
              <a:t>. </a:t>
            </a:r>
            <a:r>
              <a:rPr dirty="0" err="1"/>
              <a:t>dezvolta</a:t>
            </a:r>
            <a:r>
              <a:rPr dirty="0"/>
              <a:t> </a:t>
            </a:r>
            <a:r>
              <a:rPr dirty="0" err="1"/>
              <a:t>durere</a:t>
            </a:r>
            <a:r>
              <a:rPr dirty="0"/>
              <a:t> </a:t>
            </a:r>
            <a:r>
              <a:rPr dirty="0" err="1"/>
              <a:t>severa</a:t>
            </a:r>
            <a:r>
              <a:rPr dirty="0"/>
              <a:t> de </a:t>
            </a:r>
            <a:r>
              <a:rPr dirty="0" err="1"/>
              <a:t>maxilar</a:t>
            </a:r>
            <a:r>
              <a:rPr dirty="0"/>
              <a:t> cu </a:t>
            </a:r>
            <a:r>
              <a:rPr dirty="0" err="1"/>
              <a:t>tumefactie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eritem</a:t>
            </a:r>
            <a:r>
              <a:rPr dirty="0"/>
              <a:t> local. </a:t>
            </a:r>
            <a:r>
              <a:rPr dirty="0" err="1"/>
              <a:t>Fara</a:t>
            </a:r>
            <a:r>
              <a:rPr dirty="0"/>
              <a:t> </a:t>
            </a:r>
            <a:r>
              <a:rPr dirty="0" err="1"/>
              <a:t>semne</a:t>
            </a:r>
            <a:r>
              <a:rPr dirty="0"/>
              <a:t> de </a:t>
            </a:r>
            <a:r>
              <a:rPr dirty="0" err="1"/>
              <a:t>ulceratie</a:t>
            </a:r>
            <a:r>
              <a:rPr dirty="0"/>
              <a:t>/ </a:t>
            </a:r>
            <a:r>
              <a:rPr dirty="0" err="1"/>
              <a:t>fistulizare</a:t>
            </a:r>
            <a:endParaRPr lang="en-US" sz="1600" dirty="0"/>
          </a:p>
          <a:p>
            <a:r>
              <a:rPr dirty="0"/>
              <a:t>Rx </a:t>
            </a:r>
            <a:r>
              <a:rPr dirty="0" err="1"/>
              <a:t>panoramice</a:t>
            </a:r>
            <a:r>
              <a:rPr dirty="0"/>
              <a:t> </a:t>
            </a:r>
            <a:r>
              <a:rPr dirty="0" err="1"/>
              <a:t>arata</a:t>
            </a:r>
            <a:r>
              <a:rPr dirty="0"/>
              <a:t> zone de </a:t>
            </a:r>
            <a:r>
              <a:rPr dirty="0" err="1"/>
              <a:t>osteonecroza</a:t>
            </a:r>
            <a:r>
              <a:rPr dirty="0"/>
              <a:t> </a:t>
            </a:r>
            <a:r>
              <a:rPr dirty="0" err="1"/>
              <a:t>pe</a:t>
            </a:r>
            <a:r>
              <a:rPr dirty="0"/>
              <a:t> </a:t>
            </a:r>
            <a:r>
              <a:rPr dirty="0" err="1"/>
              <a:t>dr</a:t>
            </a:r>
            <a:r>
              <a:rPr dirty="0"/>
              <a:t> la </a:t>
            </a:r>
            <a:r>
              <a:rPr dirty="0" err="1"/>
              <a:t>locul</a:t>
            </a:r>
            <a:r>
              <a:rPr dirty="0"/>
              <a:t> </a:t>
            </a:r>
            <a:r>
              <a:rPr dirty="0" err="1"/>
              <a:t>extractiei</a:t>
            </a:r>
            <a:r>
              <a:rPr dirty="0"/>
              <a:t> </a:t>
            </a:r>
            <a:r>
              <a:rPr dirty="0" err="1"/>
              <a:t>dentare</a:t>
            </a:r>
            <a:r>
              <a:rPr dirty="0"/>
              <a:t> </a:t>
            </a:r>
          </a:p>
          <a:p>
            <a:r>
              <a:rPr lang="en-US" dirty="0" err="1" smtClean="0"/>
              <a:t>O</a:t>
            </a:r>
            <a:r>
              <a:rPr dirty="0" err="1" smtClean="0"/>
              <a:t>rtopantomograma</a:t>
            </a:r>
            <a:r>
              <a:rPr dirty="0" smtClean="0"/>
              <a:t> </a:t>
            </a:r>
            <a:r>
              <a:rPr dirty="0"/>
              <a:t>- </a:t>
            </a:r>
            <a:r>
              <a:rPr dirty="0" err="1"/>
              <a:t>zona</a:t>
            </a:r>
            <a:r>
              <a:rPr dirty="0"/>
              <a:t> </a:t>
            </a:r>
            <a:r>
              <a:rPr dirty="0" err="1"/>
              <a:t>circumscrisa</a:t>
            </a:r>
            <a:r>
              <a:rPr dirty="0"/>
              <a:t> de </a:t>
            </a:r>
            <a:r>
              <a:rPr dirty="0" err="1"/>
              <a:t>necroza</a:t>
            </a:r>
            <a:r>
              <a:rPr dirty="0"/>
              <a:t> </a:t>
            </a:r>
            <a:r>
              <a:rPr dirty="0" err="1"/>
              <a:t>maxilara</a:t>
            </a:r>
            <a:r>
              <a:rPr dirty="0"/>
              <a:t> </a:t>
            </a:r>
            <a:r>
              <a:rPr dirty="0" err="1"/>
              <a:t>avasculara</a:t>
            </a:r>
            <a:r>
              <a:rPr dirty="0"/>
              <a:t> dr.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/>
              <a:t>Evolutie pe parcursul tratamentului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0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3789040"/>
            <a:ext cx="629163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sz="1400" i="1" dirty="0" err="1" smtClean="0"/>
              <a:t>Radiografie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panoramica</a:t>
            </a:r>
            <a:r>
              <a:rPr lang="en-US" sz="1400" i="1" dirty="0" smtClean="0"/>
              <a:t> care </a:t>
            </a:r>
            <a:r>
              <a:rPr lang="en-US" sz="1400" i="1" dirty="0" err="1" smtClean="0"/>
              <a:t>arata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zona</a:t>
            </a:r>
            <a:r>
              <a:rPr lang="en-US" sz="1400" i="1" dirty="0" smtClean="0"/>
              <a:t> de </a:t>
            </a:r>
            <a:r>
              <a:rPr lang="en-US" sz="1400" i="1" dirty="0" err="1" smtClean="0"/>
              <a:t>necroza</a:t>
            </a:r>
            <a:r>
              <a:rPr lang="en-US" sz="1400" i="1" dirty="0"/>
              <a:t> </a:t>
            </a:r>
            <a:r>
              <a:rPr lang="en-US" sz="1400" i="1" dirty="0" err="1" smtClean="0"/>
              <a:t>osoasa</a:t>
            </a:r>
            <a:r>
              <a:rPr lang="en-US" sz="1400" i="1" dirty="0" smtClean="0"/>
              <a:t>  la </a:t>
            </a:r>
            <a:r>
              <a:rPr lang="en-US" sz="1400" i="1" dirty="0" err="1" smtClean="0"/>
              <a:t>locul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extractiei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dentare</a:t>
            </a:r>
            <a:endParaRPr lang="en-US" sz="1400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763713" y="1052513"/>
            <a:ext cx="5688012" cy="2592388"/>
            <a:chOff x="1111" y="663"/>
            <a:chExt cx="3583" cy="1633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7" y="709"/>
              <a:ext cx="3447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950" y="2008"/>
              <a:ext cx="61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1" y="663"/>
              <a:ext cx="3221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1544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Stadializare OSM</a:t>
            </a:r>
            <a:endParaRPr lang="en-US"/>
          </a:p>
        </p:txBody>
      </p:sp>
      <p:pic>
        <p:nvPicPr>
          <p:cNvPr id="7" name="Pictur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680" y="1509984"/>
            <a:ext cx="8314977" cy="508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0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dirty="0" err="1"/>
              <a:t>Tratament</a:t>
            </a:r>
            <a:r>
              <a:rPr sz="3600" dirty="0"/>
              <a:t> in </a:t>
            </a:r>
            <a:r>
              <a:rPr sz="3600" dirty="0" err="1"/>
              <a:t>functie</a:t>
            </a:r>
            <a:r>
              <a:rPr sz="3600" dirty="0"/>
              <a:t> de </a:t>
            </a:r>
            <a:r>
              <a:rPr sz="3600" dirty="0" err="1"/>
              <a:t>stadiul</a:t>
            </a:r>
            <a:r>
              <a:rPr sz="3600" dirty="0"/>
              <a:t> OSM</a:t>
            </a:r>
            <a:endParaRPr lang="en-US" sz="3600" dirty="0"/>
          </a:p>
        </p:txBody>
      </p:sp>
      <p:pic>
        <p:nvPicPr>
          <p:cNvPr id="5" name="Pictur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7560840" cy="544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0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Tratam</a:t>
            </a:r>
            <a:r>
              <a:rPr lang="en-US" dirty="0" smtClean="0"/>
              <a:t> </a:t>
            </a:r>
            <a:r>
              <a:rPr lang="en-US" dirty="0" err="1" smtClean="0"/>
              <a:t>medicamentos</a:t>
            </a:r>
            <a:r>
              <a:rPr lang="en-US" dirty="0" smtClean="0"/>
              <a:t>:</a:t>
            </a:r>
          </a:p>
          <a:p>
            <a:r>
              <a:rPr dirty="0" smtClean="0"/>
              <a:t>stop </a:t>
            </a:r>
            <a:r>
              <a:rPr dirty="0" err="1"/>
              <a:t>chimioterapie</a:t>
            </a:r>
            <a:r>
              <a:rPr dirty="0"/>
              <a:t> / </a:t>
            </a:r>
            <a:r>
              <a:rPr dirty="0" err="1"/>
              <a:t>corticosteroizi</a:t>
            </a:r>
            <a:r>
              <a:rPr dirty="0"/>
              <a:t> / </a:t>
            </a:r>
            <a:r>
              <a:rPr dirty="0" err="1"/>
              <a:t>bifosfonati</a:t>
            </a:r>
            <a:endParaRPr lang="en-US" dirty="0"/>
          </a:p>
          <a:p>
            <a:r>
              <a:rPr dirty="0" err="1"/>
              <a:t>igiena</a:t>
            </a:r>
            <a:r>
              <a:rPr dirty="0"/>
              <a:t> </a:t>
            </a:r>
            <a:r>
              <a:rPr dirty="0" err="1"/>
              <a:t>orala</a:t>
            </a:r>
            <a:r>
              <a:rPr dirty="0"/>
              <a:t> (</a:t>
            </a:r>
            <a:r>
              <a:rPr dirty="0" err="1"/>
              <a:t>irigatii</a:t>
            </a:r>
            <a:r>
              <a:rPr dirty="0"/>
              <a:t> sol </a:t>
            </a:r>
            <a:r>
              <a:rPr dirty="0" err="1"/>
              <a:t>antiseptice</a:t>
            </a:r>
            <a:r>
              <a:rPr dirty="0"/>
              <a:t> - </a:t>
            </a:r>
            <a:r>
              <a:rPr dirty="0" err="1"/>
              <a:t>clorhehidina</a:t>
            </a:r>
            <a:r>
              <a:rPr dirty="0"/>
              <a:t>  )</a:t>
            </a:r>
          </a:p>
          <a:p>
            <a:r>
              <a:rPr dirty="0" err="1"/>
              <a:t>antibioterapie</a:t>
            </a:r>
            <a:r>
              <a:rPr dirty="0"/>
              <a:t> (</a:t>
            </a:r>
            <a:r>
              <a:rPr dirty="0" err="1"/>
              <a:t>metronidazol</a:t>
            </a:r>
            <a:r>
              <a:rPr dirty="0"/>
              <a:t> 500mg + </a:t>
            </a:r>
            <a:r>
              <a:rPr dirty="0" err="1"/>
              <a:t>amoxi</a:t>
            </a:r>
            <a:r>
              <a:rPr dirty="0"/>
              <a:t> 500mg de 2X/</a:t>
            </a:r>
            <a:r>
              <a:rPr dirty="0" err="1"/>
              <a:t>zi</a:t>
            </a:r>
            <a:r>
              <a:rPr dirty="0"/>
              <a:t> </a:t>
            </a:r>
            <a:r>
              <a:rPr dirty="0" err="1"/>
              <a:t>timp</a:t>
            </a:r>
            <a:r>
              <a:rPr dirty="0"/>
              <a:t> 7 </a:t>
            </a:r>
            <a:r>
              <a:rPr dirty="0" err="1"/>
              <a:t>zile</a:t>
            </a:r>
            <a:r>
              <a:rPr dirty="0"/>
              <a:t> )</a:t>
            </a:r>
          </a:p>
          <a:p>
            <a:r>
              <a:rPr dirty="0"/>
              <a:t>management </a:t>
            </a:r>
            <a:r>
              <a:rPr dirty="0" err="1"/>
              <a:t>durere</a:t>
            </a:r>
            <a:endParaRPr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/>
              <a:t>Tratam chirurgical NU </a:t>
            </a:r>
            <a:endParaRPr lang="zh-CN" altLang="zh-CN"/>
          </a:p>
          <a:p>
            <a:r>
              <a:rPr/>
              <a:t>- debridare locala/rezectia completa a osului afectat se face doar in cazuri de exceptie dpdv al substratului osos cu capacitate redusa de vindecare.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tratamentul OSM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34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191</TotalTime>
  <Words>458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黑体</vt:lpstr>
      <vt:lpstr>Adobe Gothic Std B</vt:lpstr>
      <vt:lpstr>Arial</vt:lpstr>
      <vt:lpstr>Calisto MT</vt:lpstr>
      <vt:lpstr>Lucida Sans Unicode</vt:lpstr>
      <vt:lpstr>Times New Roman</vt:lpstr>
      <vt:lpstr>Verdana</vt:lpstr>
      <vt:lpstr>Wingdings 2</vt:lpstr>
      <vt:lpstr>Wingdings 3</vt:lpstr>
      <vt:lpstr>Concourse</vt:lpstr>
      <vt:lpstr>Osteonecroza avasculara de mandibula la pacientii cu mielom multiplu in tratament cu bifosfonati </vt:lpstr>
      <vt:lpstr>Scurt Istoric</vt:lpstr>
      <vt:lpstr>Tratament</vt:lpstr>
      <vt:lpstr>Factori de risc pentru aparitia OSM</vt:lpstr>
      <vt:lpstr>Evolutie pe parcursul tratamentului</vt:lpstr>
      <vt:lpstr>Radiografie panoramica care arata zona de necroza osoasa  la locul extractiei dentare</vt:lpstr>
      <vt:lpstr>Stadializare OSM</vt:lpstr>
      <vt:lpstr>Tratament in functie de stadiul OSM</vt:lpstr>
      <vt:lpstr>tratamentul OSM</vt:lpstr>
      <vt:lpstr>masuri preventive OSM </vt:lpstr>
      <vt:lpstr>Evolutia OSN </vt:lpstr>
      <vt:lpstr>Reluarea tratamentului hematologic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Osteonecroza avasculara de mandibula la pacientii cu miemlom multiplu in tratament cu bisfosfonati</dc:title>
  <dc:creator>hemato</dc:creator>
  <cp:lastModifiedBy>anamc_000</cp:lastModifiedBy>
  <cp:revision>14</cp:revision>
  <dcterms:created xsi:type="dcterms:W3CDTF">2016-06-28T06:58:26Z</dcterms:created>
  <dcterms:modified xsi:type="dcterms:W3CDTF">2016-06-28T21:41:43Z</dcterms:modified>
</cp:coreProperties>
</file>