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  <p:sldId id="274" r:id="rId20"/>
    <p:sldId id="27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-73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3762B-DF56-4046-B38B-F1DF7A363D49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E35A5-FBB5-4A96-AAF6-F132EBDDF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5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scientific paper released today in the Journal of Antibiotics presents the pre-clinical development of </a:t>
            </a:r>
            <a:r>
              <a:rPr lang="en-US" dirty="0" err="1" smtClean="0"/>
              <a:t>Ramizol</a:t>
            </a:r>
            <a:r>
              <a:rPr lang="en-US" dirty="0" smtClean="0"/>
              <a:t>®, a first generation drug belonging to a new class of </a:t>
            </a:r>
            <a:r>
              <a:rPr lang="en-US" dirty="0" err="1" smtClean="0"/>
              <a:t>styrylbenzene</a:t>
            </a:r>
            <a:r>
              <a:rPr lang="en-US" dirty="0" smtClean="0"/>
              <a:t> antibiotics with a novel mechanism of action.</a:t>
            </a:r>
          </a:p>
          <a:p>
            <a:endParaRPr lang="en-US" dirty="0" smtClean="0"/>
          </a:p>
          <a:p>
            <a:r>
              <a:rPr lang="en-US" dirty="0" smtClean="0"/>
              <a:t>The research was undertaken by Australian </a:t>
            </a:r>
            <a:r>
              <a:rPr lang="en-US" b="1" dirty="0" smtClean="0"/>
              <a:t>company</a:t>
            </a:r>
            <a:r>
              <a:rPr lang="en-US" dirty="0" smtClean="0"/>
              <a:t> </a:t>
            </a:r>
            <a:r>
              <a:rPr lang="en-US" b="1" dirty="0" err="1" smtClean="0"/>
              <a:t>Boulos</a:t>
            </a:r>
            <a:r>
              <a:rPr lang="en-US" b="1" dirty="0" smtClean="0"/>
              <a:t> &amp; Cooper Pharmaceuticals </a:t>
            </a:r>
            <a:r>
              <a:rPr lang="en-US" dirty="0" smtClean="0"/>
              <a:t>in partnership with the University of South </a:t>
            </a:r>
            <a:r>
              <a:rPr lang="en-US" b="1" dirty="0" smtClean="0"/>
              <a:t>Australia</a:t>
            </a:r>
            <a:r>
              <a:rPr lang="en-US" dirty="0" smtClean="0"/>
              <a:t>, Flinders University, Eurofins </a:t>
            </a:r>
            <a:r>
              <a:rPr lang="en-US" dirty="0" err="1" smtClean="0"/>
              <a:t>Panlabs</a:t>
            </a:r>
            <a:r>
              <a:rPr lang="en-US" dirty="0" smtClean="0"/>
              <a:t> and </a:t>
            </a:r>
            <a:r>
              <a:rPr lang="en-US" dirty="0" err="1" smtClean="0"/>
              <a:t>Micromyx</a:t>
            </a:r>
            <a:r>
              <a:rPr lang="en-US" dirty="0" smtClean="0"/>
              <a:t> LLC. </a:t>
            </a:r>
            <a:r>
              <a:rPr lang="en-US" b="1" dirty="0" smtClean="0"/>
              <a:t>The study found that over 99.9% of the drug, administered orally, stays in the gastrointestinal tract where it can reach the bacteria in the colon at high enough concentrations to yield a therapeutic effect. </a:t>
            </a:r>
          </a:p>
          <a:p>
            <a:endParaRPr lang="en-US" dirty="0" smtClean="0"/>
          </a:p>
          <a:p>
            <a:r>
              <a:rPr lang="en-US" dirty="0" smtClean="0"/>
              <a:t>Chief Executive Officer of </a:t>
            </a:r>
            <a:r>
              <a:rPr lang="en-US" dirty="0" err="1" smtClean="0"/>
              <a:t>Boulos</a:t>
            </a:r>
            <a:r>
              <a:rPr lang="en-US" dirty="0" smtClean="0"/>
              <a:t> &amp; Cooper Pharmaceuticals, </a:t>
            </a:r>
            <a:r>
              <a:rPr lang="en-US" dirty="0" err="1" smtClean="0"/>
              <a:t>Dr</a:t>
            </a:r>
            <a:r>
              <a:rPr lang="en-US" dirty="0" smtClean="0"/>
              <a:t> Ramiz </a:t>
            </a:r>
            <a:r>
              <a:rPr lang="en-US" dirty="0" err="1" smtClean="0"/>
              <a:t>Boulos</a:t>
            </a:r>
            <a:r>
              <a:rPr lang="en-US" dirty="0" smtClean="0"/>
              <a:t>, said "this new class of antibiotics has antioxidant properties and can be manufactured for a low cost; benefits that will be felt by the end-user".</a:t>
            </a:r>
          </a:p>
          <a:p>
            <a:endParaRPr lang="en-US" dirty="0" smtClean="0"/>
          </a:p>
          <a:p>
            <a:r>
              <a:rPr lang="en-US" b="1" dirty="0" smtClean="0"/>
              <a:t>The new antibiotic has low frequency of resistance and shows promise as a monotherapy for the treatment of Clostridium difficile associated disease</a:t>
            </a:r>
            <a:r>
              <a:rPr lang="en-US" dirty="0" smtClean="0"/>
              <a:t>.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Boulos</a:t>
            </a:r>
            <a:r>
              <a:rPr lang="en-US" dirty="0" smtClean="0"/>
              <a:t> stated "we are very excited about these results given the unforgiving nature of Clostridium difficile infections". He added "In a world where there are few treatment options, we are desperate for new antibiotics to fight intractable infections".</a:t>
            </a:r>
          </a:p>
          <a:p>
            <a:endParaRPr lang="en-US" dirty="0" smtClean="0"/>
          </a:p>
          <a:p>
            <a:r>
              <a:rPr lang="en-US" b="1" dirty="0" smtClean="0"/>
              <a:t>The company expects to start Phase I clinical trials in 2017.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E35A5-FBB5-4A96-AAF6-F132EBDDF6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9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5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28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6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7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1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3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C6367-9C05-4608-8836-AA3E1DC07140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BEDA-9A4D-46B6-9B4F-9D4CD307E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9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jm.org/doi/full/10.1056/NEJMoa091081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mc/articles/PMC4049046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ja/journal/vaop/ncurrent/full/ja201645a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4274" y="24452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Infectia</a:t>
            </a:r>
            <a:r>
              <a:rPr lang="en-US" b="1" dirty="0" smtClean="0"/>
              <a:t> cu </a:t>
            </a:r>
            <a:br>
              <a:rPr lang="en-US" b="1" dirty="0" smtClean="0"/>
            </a:br>
            <a:r>
              <a:rPr lang="en-US" b="1" i="1" dirty="0" smtClean="0"/>
              <a:t>Clostridium Difficile </a:t>
            </a:r>
            <a:r>
              <a:rPr lang="en-US" b="1" dirty="0" smtClean="0"/>
              <a:t>(ICD) </a:t>
            </a:r>
            <a:br>
              <a:rPr lang="en-US" b="1" dirty="0" smtClean="0"/>
            </a:br>
            <a:r>
              <a:rPr lang="en-US" b="1" dirty="0" smtClean="0"/>
              <a:t>la </a:t>
            </a:r>
            <a:r>
              <a:rPr lang="en-US" b="1" dirty="0" err="1" smtClean="0"/>
              <a:t>pacientii</a:t>
            </a:r>
            <a:r>
              <a:rPr lang="en-US" b="1" dirty="0" smtClean="0"/>
              <a:t> </a:t>
            </a:r>
            <a:r>
              <a:rPr lang="en-US" b="1" dirty="0" err="1" smtClean="0"/>
              <a:t>oncologici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4928" y="5477894"/>
            <a:ext cx="9144000" cy="94337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Dr. Ana-Maria </a:t>
            </a:r>
            <a:r>
              <a:rPr lang="en-US" sz="2800" b="1" dirty="0" err="1" smtClean="0"/>
              <a:t>Craciun</a:t>
            </a:r>
            <a:endParaRPr lang="en-US" sz="2800" b="1" dirty="0" smtClean="0"/>
          </a:p>
          <a:p>
            <a:r>
              <a:rPr lang="en-US" dirty="0" smtClean="0"/>
              <a:t>                                                            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49" y="0"/>
            <a:ext cx="4067451" cy="244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8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Patogenie</a:t>
            </a:r>
            <a:r>
              <a:rPr lang="en-US" b="1" dirty="0" smtClean="0"/>
              <a:t> CDI</a:t>
            </a:r>
            <a:endParaRPr lang="en-US" b="1" dirty="0"/>
          </a:p>
        </p:txBody>
      </p:sp>
      <p:pic>
        <p:nvPicPr>
          <p:cNvPr id="4" name="Content Placeholder 3" descr="colit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75" y="1590044"/>
            <a:ext cx="6717323" cy="481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4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Factori</a:t>
            </a:r>
            <a:r>
              <a:rPr lang="en-US" b="1" dirty="0" smtClean="0"/>
              <a:t> de </a:t>
            </a:r>
            <a:r>
              <a:rPr lang="en-US" b="1" dirty="0" err="1" smtClean="0"/>
              <a:t>risc</a:t>
            </a:r>
            <a:r>
              <a:rPr lang="en-US" b="1" dirty="0" smtClean="0"/>
              <a:t> CDI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AB-</a:t>
            </a:r>
            <a:r>
              <a:rPr lang="en-US" dirty="0" err="1" smtClean="0"/>
              <a:t>terapie</a:t>
            </a:r>
            <a:endParaRPr lang="en-US" dirty="0" smtClean="0"/>
          </a:p>
          <a:p>
            <a:r>
              <a:rPr lang="en-US" dirty="0" err="1" smtClean="0"/>
              <a:t>Spitalizare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Varsta</a:t>
            </a:r>
            <a:r>
              <a:rPr lang="en-US" dirty="0" smtClean="0"/>
              <a:t> ≥ 64 </a:t>
            </a:r>
            <a:r>
              <a:rPr lang="en-US" dirty="0" err="1" smtClean="0"/>
              <a:t>ani</a:t>
            </a:r>
            <a:endParaRPr lang="en-US" dirty="0" smtClean="0"/>
          </a:p>
          <a:p>
            <a:r>
              <a:rPr lang="en-US" dirty="0" err="1" smtClean="0"/>
              <a:t>Imunodeficienta</a:t>
            </a:r>
            <a:endParaRPr lang="en-US" dirty="0" smtClean="0"/>
          </a:p>
          <a:p>
            <a:r>
              <a:rPr lang="en-US" dirty="0" err="1" smtClean="0"/>
              <a:t>Chimioterapie</a:t>
            </a:r>
            <a:endParaRPr lang="en-US" dirty="0" smtClean="0"/>
          </a:p>
          <a:p>
            <a:r>
              <a:rPr lang="en-US" dirty="0" err="1" smtClean="0"/>
              <a:t>Chirurgie</a:t>
            </a:r>
            <a:r>
              <a:rPr lang="en-US" dirty="0" smtClean="0"/>
              <a:t> GI</a:t>
            </a:r>
          </a:p>
          <a:p>
            <a:r>
              <a:rPr lang="en-US" dirty="0" smtClean="0"/>
              <a:t>SNG</a:t>
            </a:r>
          </a:p>
          <a:p>
            <a:r>
              <a:rPr lang="en-US" dirty="0" err="1" smtClean="0"/>
              <a:t>antiacide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 associate CDI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48151"/>
              </p:ext>
            </p:extLst>
          </p:nvPr>
        </p:nvGraphicFramePr>
        <p:xfrm>
          <a:off x="838200" y="1825623"/>
          <a:ext cx="10515600" cy="445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74201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</a:t>
                      </a:r>
                      <a:r>
                        <a:rPr lang="en-US" sz="3600" dirty="0" smtClean="0"/>
                        <a:t>++++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</a:t>
                      </a:r>
                      <a:r>
                        <a:rPr lang="en-US" sz="3600" dirty="0" smtClean="0"/>
                        <a:t>  ++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</a:t>
                      </a:r>
                      <a:r>
                        <a:rPr lang="en-US" sz="3600" dirty="0" smtClean="0"/>
                        <a:t>+</a:t>
                      </a:r>
                      <a:endParaRPr lang="en-US" sz="3600" dirty="0"/>
                    </a:p>
                  </a:txBody>
                  <a:tcPr/>
                </a:tc>
              </a:tr>
              <a:tr h="742014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amoxicilina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sulfamide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tetraciclina</a:t>
                      </a:r>
                      <a:endParaRPr lang="en-US" sz="3200" dirty="0"/>
                    </a:p>
                  </a:txBody>
                  <a:tcPr/>
                </a:tc>
              </a:tr>
              <a:tr h="742014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ampicilina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macrolide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rifampicina</a:t>
                      </a:r>
                      <a:endParaRPr lang="en-US" sz="3200" dirty="0"/>
                    </a:p>
                  </a:txBody>
                  <a:tcPr/>
                </a:tc>
              </a:tr>
              <a:tr h="742014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cefalosporine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carbapeneme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aminoglicozide</a:t>
                      </a:r>
                      <a:endParaRPr lang="en-US" sz="3200" dirty="0"/>
                    </a:p>
                  </a:txBody>
                  <a:tcPr/>
                </a:tc>
              </a:tr>
              <a:tr h="74201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fluoroquinolone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Alte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peniciline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cloramfenicol</a:t>
                      </a:r>
                      <a:endParaRPr lang="en-US" sz="3200" dirty="0"/>
                    </a:p>
                  </a:txBody>
                  <a:tcPr/>
                </a:tc>
              </a:tr>
              <a:tr h="742014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clindamicina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9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Diagnostic CDI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Cand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indicata</a:t>
            </a:r>
            <a:r>
              <a:rPr lang="en-US" dirty="0" smtClean="0"/>
              <a:t> </a:t>
            </a:r>
            <a:r>
              <a:rPr lang="en-US" dirty="0" err="1" smtClean="0"/>
              <a:t>testarea</a:t>
            </a:r>
            <a:r>
              <a:rPr lang="en-US" dirty="0" smtClean="0"/>
              <a:t> ?</a:t>
            </a:r>
            <a:endParaRPr lang="en-US" dirty="0"/>
          </a:p>
          <a:p>
            <a:r>
              <a:rPr lang="en-US" dirty="0" err="1" smtClean="0"/>
              <a:t>Semne</a:t>
            </a:r>
            <a:r>
              <a:rPr lang="en-US" dirty="0" smtClean="0"/>
              <a:t> </a:t>
            </a:r>
            <a:r>
              <a:rPr lang="en-US" dirty="0" err="1" smtClean="0"/>
              <a:t>sugestive</a:t>
            </a:r>
            <a:r>
              <a:rPr lang="en-US" dirty="0" smtClean="0"/>
              <a:t> CDI + </a:t>
            </a:r>
            <a:r>
              <a:rPr lang="en-US" dirty="0" err="1" smtClean="0"/>
              <a:t>factori</a:t>
            </a:r>
            <a:r>
              <a:rPr lang="en-US" dirty="0" smtClean="0"/>
              <a:t> </a:t>
            </a:r>
            <a:r>
              <a:rPr lang="en-US" dirty="0" err="1" smtClean="0"/>
              <a:t>favorizanti</a:t>
            </a:r>
            <a:endParaRPr lang="en-US" dirty="0" smtClean="0"/>
          </a:p>
          <a:p>
            <a:r>
              <a:rPr lang="en-US" dirty="0" err="1" smtClean="0"/>
              <a:t>Severitatea</a:t>
            </a:r>
            <a:r>
              <a:rPr lang="en-US" dirty="0" smtClean="0"/>
              <a:t> CDI</a:t>
            </a:r>
          </a:p>
          <a:p>
            <a:r>
              <a:rPr lang="en-US" dirty="0" err="1" smtClean="0"/>
              <a:t>Comorbiditati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Infectie</a:t>
            </a:r>
            <a:r>
              <a:rPr lang="en-US" dirty="0" smtClean="0"/>
              <a:t> </a:t>
            </a:r>
            <a:r>
              <a:rPr lang="en-US" dirty="0" err="1" smtClean="0"/>
              <a:t>nosocomiala</a:t>
            </a:r>
            <a:r>
              <a:rPr lang="en-US" dirty="0" smtClean="0"/>
              <a:t>/</a:t>
            </a:r>
            <a:r>
              <a:rPr lang="en-US" dirty="0" err="1" smtClean="0"/>
              <a:t>comunitara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Recomandari</a:t>
            </a:r>
            <a:r>
              <a:rPr lang="en-US" b="1" dirty="0" smtClean="0"/>
              <a:t> </a:t>
            </a:r>
            <a:r>
              <a:rPr lang="en-US" b="1" dirty="0" err="1" smtClean="0"/>
              <a:t>terapeutice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Izolarea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endParaRPr lang="en-US" dirty="0" smtClean="0"/>
          </a:p>
          <a:p>
            <a:r>
              <a:rPr lang="en-US" dirty="0" err="1" smtClean="0"/>
              <a:t>Solutii</a:t>
            </a:r>
            <a:r>
              <a:rPr lang="en-US" dirty="0" smtClean="0"/>
              <a:t> antiseptic </a:t>
            </a:r>
            <a:r>
              <a:rPr lang="en-US" dirty="0" err="1" smtClean="0"/>
              <a:t>cloramina</a:t>
            </a:r>
            <a:endParaRPr lang="en-US" dirty="0" smtClean="0"/>
          </a:p>
          <a:p>
            <a:r>
              <a:rPr lang="en-US" dirty="0" err="1" smtClean="0"/>
              <a:t>Inlaturarea</a:t>
            </a:r>
            <a:r>
              <a:rPr lang="en-US" dirty="0" smtClean="0"/>
              <a:t> </a:t>
            </a:r>
            <a:r>
              <a:rPr lang="en-US" dirty="0" err="1" smtClean="0"/>
              <a:t>factorilor</a:t>
            </a:r>
            <a:r>
              <a:rPr lang="en-US" dirty="0" smtClean="0"/>
              <a:t> </a:t>
            </a:r>
            <a:r>
              <a:rPr lang="en-US" dirty="0" err="1" smtClean="0"/>
              <a:t>precipitanti</a:t>
            </a:r>
            <a:r>
              <a:rPr lang="en-US" dirty="0" smtClean="0"/>
              <a:t> in </a:t>
            </a:r>
            <a:r>
              <a:rPr lang="en-US" dirty="0" err="1" smtClean="0"/>
              <a:t>masura</a:t>
            </a:r>
            <a:r>
              <a:rPr lang="en-US" dirty="0" smtClean="0"/>
              <a:t> </a:t>
            </a:r>
            <a:r>
              <a:rPr lang="en-US" dirty="0" err="1" smtClean="0"/>
              <a:t>posibilitatilor</a:t>
            </a:r>
            <a:r>
              <a:rPr lang="en-US" dirty="0" smtClean="0"/>
              <a:t> (AB, </a:t>
            </a:r>
            <a:r>
              <a:rPr lang="en-US" dirty="0" err="1" smtClean="0"/>
              <a:t>antiacide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Severitate</a:t>
            </a:r>
            <a:r>
              <a:rPr lang="en-US" dirty="0" smtClean="0"/>
              <a:t> </a:t>
            </a:r>
            <a:r>
              <a:rPr lang="en-US" dirty="0" err="1" smtClean="0"/>
              <a:t>redusa</a:t>
            </a:r>
            <a:r>
              <a:rPr lang="en-US" dirty="0" smtClean="0"/>
              <a:t>/</a:t>
            </a:r>
            <a:r>
              <a:rPr lang="en-US" dirty="0" err="1" smtClean="0"/>
              <a:t>moderata</a:t>
            </a:r>
            <a:r>
              <a:rPr lang="en-US" dirty="0" smtClean="0"/>
              <a:t>-metronidazole 500 x 3/</a:t>
            </a:r>
            <a:r>
              <a:rPr lang="en-US" dirty="0" err="1" smtClean="0"/>
              <a:t>zi</a:t>
            </a:r>
            <a:r>
              <a:rPr lang="en-US" dirty="0" smtClean="0"/>
              <a:t> →  + </a:t>
            </a:r>
            <a:r>
              <a:rPr lang="en-US" dirty="0" err="1" smtClean="0"/>
              <a:t>vancomicina</a:t>
            </a:r>
            <a:r>
              <a:rPr lang="en-US" dirty="0" smtClean="0"/>
              <a:t> 125 mg x 4/</a:t>
            </a:r>
            <a:r>
              <a:rPr lang="en-US" dirty="0" err="1" smtClean="0"/>
              <a:t>zi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dc. </a:t>
            </a:r>
            <a:r>
              <a:rPr lang="en-US" dirty="0" err="1" smtClean="0"/>
              <a:t>simptomatologia</a:t>
            </a:r>
            <a:r>
              <a:rPr lang="en-US" dirty="0" smtClean="0"/>
              <a:t> </a:t>
            </a:r>
            <a:r>
              <a:rPr lang="en-US" dirty="0" err="1" smtClean="0"/>
              <a:t>persista</a:t>
            </a:r>
            <a:r>
              <a:rPr lang="en-US" dirty="0" smtClean="0"/>
              <a:t> </a:t>
            </a:r>
            <a:r>
              <a:rPr lang="en-US" dirty="0" err="1" smtClean="0"/>
              <a:t>dupa</a:t>
            </a:r>
            <a:r>
              <a:rPr lang="en-US" dirty="0" smtClean="0"/>
              <a:t> 7 </a:t>
            </a:r>
            <a:r>
              <a:rPr lang="en-US" dirty="0" err="1" smtClean="0"/>
              <a:t>zile</a:t>
            </a:r>
            <a:endParaRPr lang="en-US" dirty="0" smtClean="0"/>
          </a:p>
          <a:p>
            <a:r>
              <a:rPr lang="en-US" dirty="0" err="1" smtClean="0"/>
              <a:t>Severitate</a:t>
            </a:r>
            <a:r>
              <a:rPr lang="en-US" dirty="0" smtClean="0"/>
              <a:t> </a:t>
            </a:r>
            <a:r>
              <a:rPr lang="en-US" dirty="0" err="1" smtClean="0"/>
              <a:t>crescuta-vancomicna</a:t>
            </a:r>
            <a:r>
              <a:rPr lang="en-US" dirty="0" smtClean="0"/>
              <a:t> 125 mg x 4/</a:t>
            </a:r>
            <a:r>
              <a:rPr lang="en-US" dirty="0" err="1" smtClean="0"/>
              <a:t>zi</a:t>
            </a:r>
            <a:r>
              <a:rPr lang="en-US" dirty="0" smtClean="0"/>
              <a:t> →</a:t>
            </a:r>
            <a:r>
              <a:rPr lang="en-US" dirty="0" err="1" smtClean="0"/>
              <a:t>simptomatologia</a:t>
            </a:r>
            <a:r>
              <a:rPr lang="en-US" dirty="0" smtClean="0"/>
              <a:t> </a:t>
            </a:r>
            <a:r>
              <a:rPr lang="en-US" dirty="0" err="1" smtClean="0"/>
              <a:t>persista</a:t>
            </a:r>
            <a:r>
              <a:rPr lang="en-US" dirty="0" smtClean="0"/>
              <a:t> la 7 </a:t>
            </a:r>
            <a:r>
              <a:rPr lang="en-US" dirty="0" err="1" smtClean="0"/>
              <a:t>zile</a:t>
            </a:r>
            <a:r>
              <a:rPr lang="en-US" dirty="0" smtClean="0"/>
              <a:t> → ↗ </a:t>
            </a:r>
            <a:r>
              <a:rPr lang="en-US" dirty="0" err="1" smtClean="0"/>
              <a:t>dozei</a:t>
            </a:r>
            <a:r>
              <a:rPr lang="en-US" dirty="0" smtClean="0"/>
              <a:t> 250-500 mg x 4/</a:t>
            </a:r>
            <a:r>
              <a:rPr lang="en-US" dirty="0" err="1" smtClean="0"/>
              <a:t>zi</a:t>
            </a:r>
            <a:r>
              <a:rPr lang="en-US" dirty="0" smtClean="0"/>
              <a:t> +/- </a:t>
            </a:r>
            <a:r>
              <a:rPr lang="en-US" dirty="0" err="1" smtClean="0"/>
              <a:t>Metronidazol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Tygacil</a:t>
            </a:r>
            <a:r>
              <a:rPr lang="en-US" dirty="0" smtClean="0"/>
              <a:t> +/- </a:t>
            </a:r>
            <a:r>
              <a:rPr lang="en-US" dirty="0" err="1" smtClean="0"/>
              <a:t>clisme</a:t>
            </a:r>
            <a:r>
              <a:rPr lang="en-US" dirty="0" smtClean="0"/>
              <a:t> cu </a:t>
            </a:r>
            <a:r>
              <a:rPr lang="en-US" dirty="0" err="1" smtClean="0"/>
              <a:t>vancomicina</a:t>
            </a:r>
            <a:r>
              <a:rPr lang="en-US" dirty="0" smtClean="0"/>
              <a:t> (</a:t>
            </a:r>
            <a:r>
              <a:rPr lang="en-US" dirty="0" err="1" smtClean="0"/>
              <a:t>terapie</a:t>
            </a:r>
            <a:r>
              <a:rPr lang="en-US" dirty="0" smtClean="0"/>
              <a:t> de </a:t>
            </a:r>
            <a:r>
              <a:rPr lang="en-US" dirty="0" err="1" smtClean="0"/>
              <a:t>salvare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Colectomie</a:t>
            </a:r>
            <a:r>
              <a:rPr lang="en-US" dirty="0" smtClean="0"/>
              <a:t>, TMF</a:t>
            </a:r>
          </a:p>
          <a:p>
            <a:r>
              <a:rPr lang="en-US" dirty="0" smtClean="0"/>
              <a:t>Probiotic-</a:t>
            </a:r>
            <a:r>
              <a:rPr lang="en-US" dirty="0" err="1" smtClean="0"/>
              <a:t>controversat</a:t>
            </a:r>
            <a:r>
              <a:rPr lang="en-US" dirty="0" smtClean="0"/>
              <a:t>-</a:t>
            </a:r>
            <a:r>
              <a:rPr lang="en-US" dirty="0" err="1" smtClean="0"/>
              <a:t>bacteriemie</a:t>
            </a:r>
            <a:r>
              <a:rPr lang="en-US" dirty="0" smtClean="0"/>
              <a:t> Lactobacillus la </a:t>
            </a:r>
            <a:r>
              <a:rPr lang="en-US" dirty="0" err="1" smtClean="0"/>
              <a:t>pacientii</a:t>
            </a:r>
            <a:r>
              <a:rPr lang="en-US" dirty="0" smtClean="0"/>
              <a:t> </a:t>
            </a:r>
            <a:r>
              <a:rPr lang="en-US" dirty="0" err="1" smtClean="0"/>
              <a:t>imunodeprimati</a:t>
            </a:r>
            <a:r>
              <a:rPr lang="en-US" dirty="0" smtClean="0"/>
              <a:t> (</a:t>
            </a:r>
            <a:r>
              <a:rPr lang="en-US" dirty="0" err="1" smtClean="0"/>
              <a:t>neutropenie</a:t>
            </a:r>
            <a:r>
              <a:rPr lang="en-US" dirty="0" smtClean="0"/>
              <a:t>, HIV)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Alternative - </a:t>
            </a:r>
            <a:r>
              <a:rPr lang="en-US" b="1" dirty="0" err="1" smtClean="0"/>
              <a:t>Fidaxomicin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Non-</a:t>
            </a:r>
            <a:r>
              <a:rPr lang="en-US" dirty="0" err="1" smtClean="0"/>
              <a:t>inferioritate</a:t>
            </a:r>
            <a:r>
              <a:rPr lang="en-US" dirty="0" smtClean="0"/>
              <a:t> </a:t>
            </a:r>
            <a:r>
              <a:rPr lang="en-US" dirty="0" err="1" smtClean="0"/>
              <a:t>vancomicina</a:t>
            </a:r>
            <a:r>
              <a:rPr lang="en-US" dirty="0" smtClean="0"/>
              <a:t> - </a:t>
            </a:r>
            <a:r>
              <a:rPr lang="en-US" dirty="0" err="1" smtClean="0"/>
              <a:t>dpdv</a:t>
            </a:r>
            <a:r>
              <a:rPr lang="en-US" dirty="0" smtClean="0"/>
              <a:t> </a:t>
            </a:r>
            <a:r>
              <a:rPr lang="en-US" dirty="0" err="1" smtClean="0"/>
              <a:t>curativ</a:t>
            </a:r>
            <a:endParaRPr lang="en-US" dirty="0" smtClean="0"/>
          </a:p>
          <a:p>
            <a:r>
              <a:rPr lang="en-US" dirty="0" err="1" smtClean="0"/>
              <a:t>Recurente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putine</a:t>
            </a:r>
            <a:r>
              <a:rPr lang="en-US" dirty="0" smtClean="0"/>
              <a:t> comparative cu </a:t>
            </a:r>
            <a:r>
              <a:rPr lang="en-US" dirty="0" err="1" smtClean="0"/>
              <a:t>vancomicina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fontAlgn="base"/>
            <a:r>
              <a:rPr lang="en-US" dirty="0" err="1"/>
              <a:t>Fidaxomicin</a:t>
            </a:r>
            <a:r>
              <a:rPr lang="en-US" dirty="0"/>
              <a:t> versus Vancomycin for </a:t>
            </a:r>
            <a:r>
              <a:rPr lang="en-US" i="1" dirty="0"/>
              <a:t>Clostridium </a:t>
            </a:r>
            <a:r>
              <a:rPr lang="en-US" i="1" dirty="0" smtClean="0"/>
              <a:t>difficile </a:t>
            </a:r>
            <a:r>
              <a:rPr lang="en-US" dirty="0" smtClean="0"/>
              <a:t>Infection</a:t>
            </a:r>
            <a:endParaRPr lang="en-US" dirty="0"/>
          </a:p>
          <a:p>
            <a:pPr marL="457200" lvl="1" indent="0" fontAlgn="base">
              <a:buNone/>
            </a:pPr>
            <a:r>
              <a:rPr lang="en-US" dirty="0"/>
              <a:t>Thomas J. Louie, </a:t>
            </a:r>
            <a:r>
              <a:rPr lang="en-US" dirty="0" err="1" smtClean="0"/>
              <a:t>et.all</a:t>
            </a:r>
            <a:r>
              <a:rPr lang="en-US" dirty="0" smtClean="0"/>
              <a:t>, N </a:t>
            </a:r>
            <a:r>
              <a:rPr lang="en-US" dirty="0" err="1"/>
              <a:t>Engl</a:t>
            </a:r>
            <a:r>
              <a:rPr lang="en-US" dirty="0"/>
              <a:t> J Med </a:t>
            </a:r>
            <a:r>
              <a:rPr lang="en-US" dirty="0" smtClean="0"/>
              <a:t>2011</a:t>
            </a:r>
          </a:p>
          <a:p>
            <a:pPr marL="457200" lvl="1" indent="0" fontAlgn="base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www.nejm.org/doi/full/10.1056/NEJMoa0910812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58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Alternative - </a:t>
            </a:r>
            <a:r>
              <a:rPr lang="en-US" b="1" dirty="0" err="1" smtClean="0"/>
              <a:t>imunoglobuline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12" y="2224870"/>
            <a:ext cx="11177789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 77 </a:t>
            </a:r>
            <a:r>
              <a:rPr lang="en-US" sz="2400" dirty="0" err="1" smtClean="0"/>
              <a:t>ani</a:t>
            </a:r>
            <a:r>
              <a:rPr lang="en-US" sz="2400" dirty="0" smtClean="0"/>
              <a:t>, CDI + BDA - </a:t>
            </a:r>
            <a:r>
              <a:rPr lang="en-US" sz="2400" dirty="0" err="1" smtClean="0"/>
              <a:t>terapie</a:t>
            </a:r>
            <a:r>
              <a:rPr lang="en-US" sz="2400" dirty="0" smtClean="0"/>
              <a:t> </a:t>
            </a:r>
            <a:r>
              <a:rPr lang="en-US" sz="2400" dirty="0" err="1" smtClean="0"/>
              <a:t>escaladata</a:t>
            </a:r>
            <a:r>
              <a:rPr lang="en-US" sz="2400" dirty="0" smtClean="0"/>
              <a:t> </a:t>
            </a:r>
            <a:r>
              <a:rPr lang="en-US" sz="2400" dirty="0" err="1" smtClean="0"/>
              <a:t>vancomicina</a:t>
            </a:r>
            <a:r>
              <a:rPr lang="en-US" sz="2400" dirty="0" smtClean="0"/>
              <a:t> + metronidazole </a:t>
            </a:r>
            <a:r>
              <a:rPr lang="en-US" sz="2400" dirty="0" err="1" smtClean="0"/>
              <a:t>fara</a:t>
            </a:r>
            <a:r>
              <a:rPr lang="en-US" sz="2400" dirty="0" smtClean="0"/>
              <a:t> </a:t>
            </a:r>
            <a:r>
              <a:rPr lang="en-US" sz="2400" dirty="0" err="1" smtClean="0"/>
              <a:t>atenuarea</a:t>
            </a:r>
            <a:r>
              <a:rPr lang="en-US" sz="2400" dirty="0" smtClean="0"/>
              <a:t> </a:t>
            </a:r>
            <a:r>
              <a:rPr lang="en-US" sz="2400" dirty="0" err="1" smtClean="0"/>
              <a:t>simptomatologiei</a:t>
            </a:r>
            <a:r>
              <a:rPr lang="en-US" sz="2400" dirty="0" smtClean="0"/>
              <a:t> </a:t>
            </a:r>
            <a:r>
              <a:rPr lang="en-US" sz="2400" dirty="0" err="1" smtClean="0"/>
              <a:t>dupa</a:t>
            </a:r>
            <a:r>
              <a:rPr lang="en-US" sz="2400" dirty="0" smtClean="0"/>
              <a:t> 25 de </a:t>
            </a:r>
            <a:r>
              <a:rPr lang="en-US" sz="2400" dirty="0" err="1" smtClean="0"/>
              <a:t>zile</a:t>
            </a:r>
            <a:r>
              <a:rPr lang="en-US" sz="2400" dirty="0" smtClean="0"/>
              <a:t> → IGIV 400 mg/ </a:t>
            </a:r>
            <a:r>
              <a:rPr lang="en-US" sz="2400" dirty="0" err="1" smtClean="0"/>
              <a:t>Kgc</a:t>
            </a:r>
            <a:r>
              <a:rPr lang="en-US" sz="2400" dirty="0" smtClean="0"/>
              <a:t>/12 ore → </a:t>
            </a:r>
            <a:r>
              <a:rPr lang="en-US" sz="2400" dirty="0" err="1" smtClean="0"/>
              <a:t>remiterea</a:t>
            </a:r>
            <a:r>
              <a:rPr lang="en-US" sz="2400" dirty="0" smtClean="0"/>
              <a:t> </a:t>
            </a:r>
            <a:r>
              <a:rPr lang="en-US" sz="2400" dirty="0" err="1" smtClean="0"/>
              <a:t>simptomatologie</a:t>
            </a:r>
            <a:r>
              <a:rPr lang="en-US" sz="2400" dirty="0" smtClean="0"/>
              <a:t>, </a:t>
            </a:r>
            <a:r>
              <a:rPr lang="en-US" sz="2400" dirty="0" err="1" smtClean="0"/>
              <a:t>fara</a:t>
            </a:r>
            <a:r>
              <a:rPr lang="en-US" sz="2400" dirty="0" smtClean="0"/>
              <a:t> </a:t>
            </a:r>
            <a:r>
              <a:rPr lang="en-US" sz="2400" dirty="0" err="1" smtClean="0"/>
              <a:t>recurenta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pPr marL="0" indent="0" fontAlgn="t">
              <a:buNone/>
            </a:pPr>
            <a:r>
              <a:rPr lang="en-US" sz="2400" b="1" dirty="0"/>
              <a:t>Intravenous Immunoglobulin in the Treatment of Severe </a:t>
            </a:r>
            <a:r>
              <a:rPr lang="en-US" sz="2400" b="1" i="1" dirty="0"/>
              <a:t>Clostridium </a:t>
            </a:r>
            <a:r>
              <a:rPr lang="en-US" sz="2400" b="1" i="1" dirty="0" smtClean="0"/>
              <a:t>Difficile </a:t>
            </a:r>
            <a:r>
              <a:rPr lang="en-US" sz="2400" b="1" dirty="0" smtClean="0"/>
              <a:t>Colitis</a:t>
            </a:r>
          </a:p>
          <a:p>
            <a:pPr marL="0" indent="0" fontAlgn="t">
              <a:buNone/>
            </a:pPr>
            <a:r>
              <a:rPr lang="en-US" sz="2000" dirty="0" err="1" smtClean="0"/>
              <a:t>Nihae</a:t>
            </a:r>
            <a:r>
              <a:rPr lang="en-US" sz="2000" dirty="0" smtClean="0"/>
              <a:t> Shah </a:t>
            </a:r>
            <a:r>
              <a:rPr lang="en-US" sz="2000" i="1" dirty="0" smtClean="0"/>
              <a:t>et. all</a:t>
            </a:r>
            <a:r>
              <a:rPr lang="en-US" sz="2000" dirty="0" smtClean="0"/>
              <a:t>, J </a:t>
            </a:r>
            <a:r>
              <a:rPr lang="en-US" sz="2000" dirty="0"/>
              <a:t>Glob Infect Dis. 2014 Apr-Jun; 6(2): 82–85.</a:t>
            </a: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://www.ncbi.nlm.nih.gov/pmc/articles/PMC4049046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38" y="287852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Tratamentul</a:t>
            </a:r>
            <a:r>
              <a:rPr lang="en-US" b="1" dirty="0" smtClean="0"/>
              <a:t> </a:t>
            </a:r>
            <a:r>
              <a:rPr lang="en-US" b="1" dirty="0" err="1" smtClean="0"/>
              <a:t>recidivelor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Vancomicina</a:t>
            </a:r>
            <a:r>
              <a:rPr lang="en-US" dirty="0" smtClean="0"/>
              <a:t> +/- </a:t>
            </a:r>
            <a:r>
              <a:rPr lang="en-US" dirty="0" err="1" smtClean="0"/>
              <a:t>Metronidazol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Terapie</a:t>
            </a:r>
            <a:r>
              <a:rPr lang="en-US" dirty="0" smtClean="0"/>
              <a:t> </a:t>
            </a:r>
            <a:r>
              <a:rPr lang="en-US" dirty="0" err="1" smtClean="0"/>
              <a:t>dezescaladata</a:t>
            </a:r>
            <a:r>
              <a:rPr lang="en-US" dirty="0" smtClean="0"/>
              <a:t> </a:t>
            </a:r>
            <a:r>
              <a:rPr lang="en-US" dirty="0" err="1" smtClean="0"/>
              <a:t>Vancomicina</a:t>
            </a:r>
            <a:r>
              <a:rPr lang="en-US" dirty="0" smtClean="0"/>
              <a:t> - la a 2-a </a:t>
            </a:r>
            <a:r>
              <a:rPr lang="en-US" dirty="0" err="1" smtClean="0"/>
              <a:t>recidiva</a:t>
            </a:r>
            <a:endParaRPr lang="en-US" dirty="0" smtClean="0"/>
          </a:p>
          <a:p>
            <a:pPr lvl="1"/>
            <a:r>
              <a:rPr lang="en-US" dirty="0" smtClean="0"/>
              <a:t>125 mg la </a:t>
            </a:r>
            <a:r>
              <a:rPr lang="en-US" dirty="0" err="1" smtClean="0"/>
              <a:t>fiecare</a:t>
            </a:r>
            <a:r>
              <a:rPr lang="en-US" dirty="0" smtClean="0"/>
              <a:t> 6 ore, 10-14 </a:t>
            </a:r>
            <a:r>
              <a:rPr lang="en-US" dirty="0" err="1" smtClean="0"/>
              <a:t>zile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apoi</a:t>
            </a:r>
            <a:r>
              <a:rPr lang="en-US" dirty="0" smtClean="0"/>
              <a:t> 125 mg la </a:t>
            </a:r>
            <a:r>
              <a:rPr lang="en-US" dirty="0" err="1" smtClean="0"/>
              <a:t>fiecare</a:t>
            </a:r>
            <a:r>
              <a:rPr lang="en-US" dirty="0" smtClean="0"/>
              <a:t> 12 ore, 7 </a:t>
            </a:r>
            <a:r>
              <a:rPr lang="en-US" dirty="0" err="1" smtClean="0"/>
              <a:t>zile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apoi</a:t>
            </a:r>
            <a:r>
              <a:rPr lang="en-US" dirty="0" smtClean="0"/>
              <a:t> 125 mg </a:t>
            </a:r>
            <a:r>
              <a:rPr lang="en-US" dirty="0" err="1" smtClean="0"/>
              <a:t>zilnic</a:t>
            </a:r>
            <a:r>
              <a:rPr lang="en-US" dirty="0" smtClean="0"/>
              <a:t>, 7 </a:t>
            </a:r>
            <a:r>
              <a:rPr lang="en-US" dirty="0" err="1" smtClean="0"/>
              <a:t>zile</a:t>
            </a:r>
            <a:endParaRPr lang="en-US" dirty="0" smtClean="0"/>
          </a:p>
          <a:p>
            <a:pPr lvl="1"/>
            <a:r>
              <a:rPr lang="en-US" dirty="0" smtClean="0"/>
              <a:t>125 mg la </a:t>
            </a:r>
            <a:r>
              <a:rPr lang="en-US" dirty="0" err="1" smtClean="0"/>
              <a:t>fiecare</a:t>
            </a:r>
            <a:r>
              <a:rPr lang="en-US" dirty="0" smtClean="0"/>
              <a:t> 2-3 </a:t>
            </a:r>
            <a:r>
              <a:rPr lang="en-US" dirty="0" err="1" smtClean="0"/>
              <a:t>zile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2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428" y="365125"/>
            <a:ext cx="10761372" cy="1325563"/>
          </a:xfrm>
        </p:spPr>
        <p:txBody>
          <a:bodyPr/>
          <a:lstStyle/>
          <a:p>
            <a:r>
              <a:rPr lang="en-US" b="1" dirty="0" smtClean="0"/>
              <a:t>Perspective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3" y="1648496"/>
            <a:ext cx="10812887" cy="482957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sz="4300" dirty="0" smtClean="0"/>
          </a:p>
          <a:p>
            <a:pPr marL="0" indent="0">
              <a:buNone/>
            </a:pPr>
            <a:r>
              <a:rPr lang="en-US" sz="4300" dirty="0" smtClean="0"/>
              <a:t>  </a:t>
            </a:r>
            <a:r>
              <a:rPr lang="en-US" sz="4300" b="1" dirty="0" smtClean="0">
                <a:solidFill>
                  <a:srgbClr val="FF0000"/>
                </a:solidFill>
              </a:rPr>
              <a:t>RAMIZOL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 smtClean="0"/>
              <a:t>Preclinical </a:t>
            </a:r>
            <a:r>
              <a:rPr lang="en-US" sz="1800" i="1" dirty="0"/>
              <a:t>development of </a:t>
            </a:r>
            <a:r>
              <a:rPr lang="en-US" sz="1800" i="1" dirty="0" err="1"/>
              <a:t>Ramizol</a:t>
            </a:r>
            <a:r>
              <a:rPr lang="en-US" sz="1800" i="1" dirty="0"/>
              <a:t>, an antibiotic belonging to a new class, for the treatment of Clostridium difficile colitis</a:t>
            </a:r>
            <a:br>
              <a:rPr lang="en-US" sz="1800" i="1" dirty="0"/>
            </a:br>
            <a:r>
              <a:rPr lang="en-US" sz="1800" b="1" cap="all" dirty="0" smtClean="0"/>
              <a:t> </a:t>
            </a:r>
            <a:r>
              <a:rPr lang="en-US" sz="1800" dirty="0" err="1" smtClean="0"/>
              <a:t>Shasha</a:t>
            </a:r>
            <a:r>
              <a:rPr lang="en-US" sz="1800" dirty="0"/>
              <a:t> </a:t>
            </a:r>
            <a:r>
              <a:rPr lang="en-US" sz="1800" dirty="0" smtClean="0"/>
              <a:t>Rao  et all., </a:t>
            </a:r>
            <a:r>
              <a:rPr lang="en-US" sz="1800" i="1" dirty="0"/>
              <a:t>The Journal of Antibiotics</a:t>
            </a:r>
            <a:r>
              <a:rPr lang="en-US" sz="1800" dirty="0"/>
              <a:t> advance online publication 18 May </a:t>
            </a:r>
            <a:r>
              <a:rPr lang="en-US" sz="1800" dirty="0" smtClean="0"/>
              <a:t>2016</a:t>
            </a:r>
          </a:p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www.nature.com/ja/journal/vaop/ncurrent/full/ja201645a.html</a:t>
            </a:r>
            <a:r>
              <a:rPr lang="en-US" sz="18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863" y="231686"/>
            <a:ext cx="7906317" cy="345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lazarmi5\AppData\Local\Microsoft\Windows\Temporary Internet Files\Content.Outlook\RIXZASIX\115777_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458" y="5215942"/>
            <a:ext cx="3212542" cy="14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Prezentare</a:t>
            </a:r>
            <a:r>
              <a:rPr lang="en-US" b="1" dirty="0" smtClean="0"/>
              <a:t> </a:t>
            </a:r>
            <a:r>
              <a:rPr lang="en-US" b="1" dirty="0" err="1" smtClean="0"/>
              <a:t>caz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B, 45 </a:t>
            </a:r>
            <a:r>
              <a:rPr lang="en-US" dirty="0" err="1" smtClean="0"/>
              <a:t>ani</a:t>
            </a:r>
            <a:endParaRPr lang="en-US" dirty="0" smtClean="0"/>
          </a:p>
          <a:p>
            <a:r>
              <a:rPr lang="en-US" dirty="0" smtClean="0"/>
              <a:t>Dg: LAM-</a:t>
            </a:r>
            <a:r>
              <a:rPr lang="en-US" dirty="0" err="1" smtClean="0"/>
              <a:t>panmieloza</a:t>
            </a:r>
            <a:r>
              <a:rPr lang="en-US" dirty="0" smtClean="0"/>
              <a:t> </a:t>
            </a:r>
            <a:r>
              <a:rPr lang="en-US" dirty="0" err="1" smtClean="0"/>
              <a:t>acuta</a:t>
            </a:r>
            <a:r>
              <a:rPr lang="en-US" dirty="0" smtClean="0"/>
              <a:t> cu </a:t>
            </a:r>
            <a:r>
              <a:rPr lang="en-US" dirty="0" err="1" smtClean="0"/>
              <a:t>mielofibroza</a:t>
            </a:r>
            <a:r>
              <a:rPr lang="en-US" dirty="0"/>
              <a:t> </a:t>
            </a:r>
            <a:r>
              <a:rPr lang="en-US" dirty="0" smtClean="0"/>
              <a:t>(WHO) – dg </a:t>
            </a:r>
            <a:r>
              <a:rPr lang="en-US" dirty="0" err="1" smtClean="0"/>
              <a:t>iulie</a:t>
            </a:r>
            <a:r>
              <a:rPr lang="en-US" dirty="0" smtClean="0"/>
              <a:t> 2013, </a:t>
            </a:r>
            <a:r>
              <a:rPr lang="en-US" dirty="0" err="1" smtClean="0"/>
              <a:t>Sdr</a:t>
            </a:r>
            <a:r>
              <a:rPr lang="en-US" dirty="0" smtClean="0"/>
              <a:t> </a:t>
            </a:r>
            <a:r>
              <a:rPr lang="en-US" dirty="0" err="1" smtClean="0"/>
              <a:t>Febril</a:t>
            </a:r>
            <a:r>
              <a:rPr lang="en-US" dirty="0" smtClean="0"/>
              <a:t>, </a:t>
            </a:r>
            <a:r>
              <a:rPr lang="en-US" dirty="0" err="1" smtClean="0"/>
              <a:t>anemie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trombocitopenie</a:t>
            </a:r>
            <a:r>
              <a:rPr lang="en-US" dirty="0" smtClean="0"/>
              <a:t> </a:t>
            </a:r>
            <a:r>
              <a:rPr lang="en-US" dirty="0" err="1" smtClean="0"/>
              <a:t>secundare</a:t>
            </a:r>
            <a:endParaRPr lang="en-US" dirty="0" smtClean="0"/>
          </a:p>
          <a:p>
            <a:r>
              <a:rPr lang="en-US" dirty="0" err="1" smtClean="0"/>
              <a:t>Internare</a:t>
            </a:r>
            <a:r>
              <a:rPr lang="en-US" dirty="0" smtClean="0"/>
              <a:t> </a:t>
            </a:r>
            <a:r>
              <a:rPr lang="en-US" dirty="0" err="1" smtClean="0"/>
              <a:t>Hematologie</a:t>
            </a:r>
            <a:r>
              <a:rPr lang="en-US" dirty="0" smtClean="0"/>
              <a:t> SUUB-23.08-26.09 (35 </a:t>
            </a:r>
            <a:r>
              <a:rPr lang="en-US" dirty="0" err="1" smtClean="0"/>
              <a:t>zile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Internare</a:t>
            </a:r>
            <a:r>
              <a:rPr lang="en-US" dirty="0" smtClean="0"/>
              <a:t> </a:t>
            </a:r>
            <a:r>
              <a:rPr lang="en-US" dirty="0" err="1" smtClean="0"/>
              <a:t>anterioara</a:t>
            </a:r>
            <a:r>
              <a:rPr lang="en-US" dirty="0" smtClean="0"/>
              <a:t> Sp. Victor Babes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Obiective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Cunoasterea</a:t>
            </a:r>
            <a:r>
              <a:rPr lang="en-US" dirty="0" smtClean="0"/>
              <a:t> </a:t>
            </a:r>
            <a:r>
              <a:rPr lang="en-US" dirty="0" err="1" smtClean="0"/>
              <a:t>microbiologiei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epidemiologiei</a:t>
            </a:r>
            <a:r>
              <a:rPr lang="en-US" dirty="0" smtClean="0"/>
              <a:t> ICD</a:t>
            </a:r>
          </a:p>
          <a:p>
            <a:r>
              <a:rPr lang="en-US" dirty="0" err="1" smtClean="0"/>
              <a:t>Criterii</a:t>
            </a:r>
            <a:r>
              <a:rPr lang="en-US" dirty="0" smtClean="0"/>
              <a:t> de diagnostic</a:t>
            </a:r>
          </a:p>
          <a:p>
            <a:r>
              <a:rPr lang="en-US" dirty="0" err="1" smtClean="0"/>
              <a:t>Recomandari</a:t>
            </a:r>
            <a:r>
              <a:rPr lang="en-US" dirty="0" smtClean="0"/>
              <a:t> </a:t>
            </a:r>
            <a:r>
              <a:rPr lang="en-US" dirty="0" err="1" smtClean="0"/>
              <a:t>terapeutice</a:t>
            </a:r>
            <a:endParaRPr lang="en-US" dirty="0" smtClean="0"/>
          </a:p>
          <a:p>
            <a:r>
              <a:rPr lang="en-US" dirty="0" err="1" smtClean="0"/>
              <a:t>Particularitati</a:t>
            </a:r>
            <a:r>
              <a:rPr lang="en-US" dirty="0" smtClean="0"/>
              <a:t> in </a:t>
            </a:r>
            <a:r>
              <a:rPr lang="en-US" dirty="0" err="1" smtClean="0"/>
              <a:t>tratamentul</a:t>
            </a:r>
            <a:r>
              <a:rPr lang="en-US" dirty="0" smtClean="0"/>
              <a:t> </a:t>
            </a:r>
            <a:r>
              <a:rPr lang="en-US" dirty="0" err="1" smtClean="0"/>
              <a:t>pacientului</a:t>
            </a:r>
            <a:r>
              <a:rPr lang="en-US" dirty="0" smtClean="0"/>
              <a:t> oncologic</a:t>
            </a:r>
          </a:p>
          <a:p>
            <a:r>
              <a:rPr lang="en-US" dirty="0" err="1" smtClean="0"/>
              <a:t>Preventia</a:t>
            </a:r>
            <a:r>
              <a:rPr lang="en-US" dirty="0" smtClean="0"/>
              <a:t> ICD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145569"/>
              </p:ext>
            </p:extLst>
          </p:nvPr>
        </p:nvGraphicFramePr>
        <p:xfrm>
          <a:off x="163773" y="153857"/>
          <a:ext cx="11737075" cy="6594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375"/>
                <a:gridCol w="3636001"/>
                <a:gridCol w="3497772"/>
                <a:gridCol w="3216927"/>
              </a:tblGrid>
              <a:tr h="115461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24-28.08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28.08: L 1300/mmc,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Hgb</a:t>
                      </a:r>
                      <a:r>
                        <a:rPr lang="en-US" baseline="0" dirty="0" smtClean="0"/>
                        <a:t> 7, </a:t>
                      </a:r>
                      <a:r>
                        <a:rPr lang="en-US" baseline="0" dirty="0" err="1" smtClean="0"/>
                        <a:t>Plt</a:t>
                      </a:r>
                      <a:r>
                        <a:rPr lang="en-US" baseline="0" dirty="0" smtClean="0"/>
                        <a:t> 46.000/mmc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CT “5+2” </a:t>
                      </a:r>
                    </a:p>
                    <a:p>
                      <a:r>
                        <a:rPr lang="en-US" dirty="0" smtClean="0"/>
                        <a:t>AB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antimicotic</a:t>
                      </a:r>
                      <a:r>
                        <a:rPr lang="en-US" baseline="0" dirty="0" smtClean="0"/>
                        <a:t> ( </a:t>
                      </a:r>
                      <a:r>
                        <a:rPr lang="en-US" baseline="0" dirty="0" err="1" smtClean="0"/>
                        <a:t>Cilopen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Gentamicina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Metronidazol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Voriconazol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1154613">
                <a:tc>
                  <a:txBody>
                    <a:bodyPr/>
                    <a:lstStyle/>
                    <a:p>
                      <a:r>
                        <a:rPr lang="en-US" dirty="0" smtClean="0"/>
                        <a:t>2.09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 700/mmc</a:t>
                      </a:r>
                    </a:p>
                    <a:p>
                      <a:r>
                        <a:rPr lang="en-US" dirty="0" err="1" smtClean="0"/>
                        <a:t>Tox</a:t>
                      </a:r>
                      <a:r>
                        <a:rPr lang="en-US" dirty="0" smtClean="0"/>
                        <a:t> A&amp;B  </a:t>
                      </a:r>
                      <a:r>
                        <a:rPr lang="en-US" dirty="0" err="1" smtClean="0"/>
                        <a:t>Cl.Diff</a:t>
                      </a:r>
                      <a:r>
                        <a:rPr lang="en-US" dirty="0" smtClean="0"/>
                        <a:t> +, </a:t>
                      </a:r>
                      <a:r>
                        <a:rPr lang="en-US" dirty="0" err="1" smtClean="0"/>
                        <a:t>bioch</a:t>
                      </a:r>
                      <a:r>
                        <a:rPr lang="en-US" dirty="0" smtClean="0"/>
                        <a:t> N</a:t>
                      </a:r>
                    </a:p>
                    <a:p>
                      <a:r>
                        <a:rPr lang="en-US" dirty="0" smtClean="0"/>
                        <a:t>CT </a:t>
                      </a:r>
                      <a:r>
                        <a:rPr lang="en-US" dirty="0" err="1" smtClean="0"/>
                        <a:t>abd-edem</a:t>
                      </a:r>
                      <a:r>
                        <a:rPr lang="en-US" dirty="0" smtClean="0"/>
                        <a:t> parietal </a:t>
                      </a:r>
                      <a:r>
                        <a:rPr lang="en-US" dirty="0" err="1" smtClean="0"/>
                        <a:t>cadru</a:t>
                      </a:r>
                      <a:r>
                        <a:rPr lang="en-US" dirty="0" smtClean="0"/>
                        <a:t> colic, </a:t>
                      </a:r>
                      <a:r>
                        <a:rPr lang="en-US" dirty="0" err="1" smtClean="0"/>
                        <a:t>lichid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ascita</a:t>
                      </a:r>
                      <a:r>
                        <a:rPr lang="en-US" baseline="0" dirty="0" smtClean="0"/>
                        <a:t> 35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Dureri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abdominale</a:t>
                      </a:r>
                      <a:r>
                        <a:rPr lang="en-US" dirty="0" smtClean="0"/>
                        <a:t> +++, initial </a:t>
                      </a:r>
                      <a:r>
                        <a:rPr lang="en-US" dirty="0" err="1" smtClean="0"/>
                        <a:t>FID→generalizate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febra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scaune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diareice</a:t>
                      </a:r>
                      <a:r>
                        <a:rPr lang="en-US" dirty="0" smtClean="0"/>
                        <a:t> ( &gt;3/</a:t>
                      </a:r>
                      <a:r>
                        <a:rPr lang="en-US" dirty="0" err="1" smtClean="0"/>
                        <a:t>zi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Suplimentare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Vancomicina</a:t>
                      </a:r>
                      <a:r>
                        <a:rPr lang="en-US" dirty="0" smtClean="0"/>
                        <a:t> 250 mg la 6 ore</a:t>
                      </a:r>
                      <a:endParaRPr lang="en-US" dirty="0"/>
                    </a:p>
                  </a:txBody>
                  <a:tcPr/>
                </a:tc>
              </a:tr>
              <a:tr h="1154613">
                <a:tc>
                  <a:txBody>
                    <a:bodyPr/>
                    <a:lstStyle/>
                    <a:p>
                      <a:r>
                        <a:rPr lang="en-US" dirty="0" smtClean="0"/>
                        <a:t>15.09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 2000/mmc, </a:t>
                      </a:r>
                      <a:r>
                        <a:rPr lang="en-US" dirty="0" err="1" smtClean="0"/>
                        <a:t>Hgb</a:t>
                      </a:r>
                      <a:r>
                        <a:rPr lang="en-US" dirty="0" smtClean="0"/>
                        <a:t> 9 g/dl, </a:t>
                      </a:r>
                      <a:r>
                        <a:rPr lang="en-US" dirty="0" err="1" smtClean="0"/>
                        <a:t>Plt</a:t>
                      </a:r>
                      <a:r>
                        <a:rPr lang="en-US" dirty="0" smtClean="0"/>
                        <a:t> 56.000/mmc, </a:t>
                      </a:r>
                      <a:r>
                        <a:rPr lang="en-US" dirty="0" err="1" smtClean="0"/>
                        <a:t>bioch</a:t>
                      </a:r>
                      <a:r>
                        <a:rPr lang="en-US" dirty="0" smtClean="0"/>
                        <a:t>/ </a:t>
                      </a:r>
                      <a:r>
                        <a:rPr lang="en-US" dirty="0" err="1" smtClean="0"/>
                        <a:t>coag</a:t>
                      </a:r>
                      <a:r>
                        <a:rPr lang="en-US" dirty="0" smtClean="0"/>
                        <a:t>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Abdomen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intens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meteorizat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ascita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dureros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difuz</a:t>
                      </a:r>
                      <a:r>
                        <a:rPr lang="en-US" baseline="0" dirty="0" smtClean="0"/>
                        <a:t>, 3-4 </a:t>
                      </a:r>
                      <a:r>
                        <a:rPr lang="en-US" baseline="0" dirty="0" err="1" smtClean="0"/>
                        <a:t>scaune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diareice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zi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CH-abdomen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acut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ch</a:t>
                      </a:r>
                      <a:r>
                        <a:rPr lang="en-US" baseline="0" dirty="0" smtClean="0"/>
                        <a:t>, megacolon toxic?→</a:t>
                      </a:r>
                    </a:p>
                    <a:p>
                      <a:r>
                        <a:rPr lang="en-US" baseline="0" dirty="0" err="1" smtClean="0"/>
                        <a:t>Colectomie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totala</a:t>
                      </a:r>
                      <a:r>
                        <a:rPr lang="en-US" baseline="0" dirty="0" smtClean="0"/>
                        <a:t> cu </a:t>
                      </a:r>
                      <a:r>
                        <a:rPr lang="en-US" baseline="0" dirty="0" err="1" smtClean="0"/>
                        <a:t>ileostoma</a:t>
                      </a:r>
                      <a:endParaRPr lang="en-US" dirty="0"/>
                    </a:p>
                  </a:txBody>
                  <a:tcPr/>
                </a:tc>
              </a:tr>
              <a:tr h="1050356">
                <a:tc>
                  <a:txBody>
                    <a:bodyPr/>
                    <a:lstStyle/>
                    <a:p>
                      <a:r>
                        <a:rPr lang="en-US" dirty="0" smtClean="0"/>
                        <a:t>15.09-19.09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19.09:</a:t>
                      </a:r>
                      <a:r>
                        <a:rPr lang="en-US" baseline="0" dirty="0" smtClean="0"/>
                        <a:t> L 3890/mmc, </a:t>
                      </a:r>
                      <a:r>
                        <a:rPr lang="en-US" baseline="0" dirty="0" err="1" smtClean="0"/>
                        <a:t>Hgb</a:t>
                      </a:r>
                      <a:r>
                        <a:rPr lang="en-US" baseline="0" dirty="0" smtClean="0"/>
                        <a:t> 8,5 g/dl, </a:t>
                      </a:r>
                      <a:r>
                        <a:rPr lang="en-US" baseline="0" dirty="0" err="1" smtClean="0"/>
                        <a:t>Plt</a:t>
                      </a:r>
                      <a:r>
                        <a:rPr lang="en-US" baseline="0" dirty="0" smtClean="0"/>
                        <a:t> 49.000/mmc, </a:t>
                      </a:r>
                      <a:r>
                        <a:rPr lang="en-US" baseline="0" dirty="0" err="1" smtClean="0"/>
                        <a:t>Bioch</a:t>
                      </a:r>
                      <a:r>
                        <a:rPr lang="en-US" baseline="0" dirty="0" smtClean="0"/>
                        <a:t>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Evolutie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clinica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favorabila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ATI: </a:t>
                      </a:r>
                      <a:r>
                        <a:rPr lang="en-US" dirty="0" err="1" smtClean="0"/>
                        <a:t>tratament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suportiv</a:t>
                      </a:r>
                      <a:r>
                        <a:rPr lang="en-US" dirty="0" smtClean="0"/>
                        <a:t> , </a:t>
                      </a:r>
                      <a:r>
                        <a:rPr lang="en-US" dirty="0" err="1" smtClean="0"/>
                        <a:t>Vancomicina</a:t>
                      </a:r>
                      <a:r>
                        <a:rPr lang="en-US" dirty="0" smtClean="0"/>
                        <a:t> 250 mg la 6 ore, </a:t>
                      </a:r>
                      <a:r>
                        <a:rPr lang="en-US" dirty="0" err="1" smtClean="0"/>
                        <a:t>Metronidazol</a:t>
                      </a:r>
                      <a:r>
                        <a:rPr lang="en-US" dirty="0" smtClean="0"/>
                        <a:t> 500 mg iv</a:t>
                      </a:r>
                      <a:endParaRPr lang="en-US" dirty="0"/>
                    </a:p>
                  </a:txBody>
                  <a:tcPr/>
                </a:tc>
              </a:tr>
              <a:tr h="1953960">
                <a:tc>
                  <a:txBody>
                    <a:bodyPr/>
                    <a:lstStyle/>
                    <a:p>
                      <a:r>
                        <a:rPr lang="en-US" dirty="0" smtClean="0"/>
                        <a:t>21-26.09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r>
                        <a:rPr lang="en-US" baseline="0" dirty="0" smtClean="0"/>
                        <a:t> 2.900---6.300/mmc, </a:t>
                      </a:r>
                      <a:r>
                        <a:rPr lang="en-US" baseline="0" dirty="0" err="1" smtClean="0"/>
                        <a:t>Hgb</a:t>
                      </a:r>
                      <a:r>
                        <a:rPr lang="en-US" baseline="0" dirty="0" smtClean="0"/>
                        <a:t> 9,4—9,7 g/dl, </a:t>
                      </a:r>
                      <a:r>
                        <a:rPr lang="en-US" baseline="0" dirty="0" err="1" smtClean="0"/>
                        <a:t>Plt</a:t>
                      </a:r>
                      <a:r>
                        <a:rPr lang="en-US" baseline="0" dirty="0" smtClean="0"/>
                        <a:t> 39.000—43.000/mmc, </a:t>
                      </a:r>
                      <a:r>
                        <a:rPr lang="en-US" dirty="0" smtClean="0"/>
                        <a:t>PCR</a:t>
                      </a:r>
                      <a:r>
                        <a:rPr lang="en-US" baseline="0" dirty="0" smtClean="0"/>
                        <a:t> ↗, PT 5,9 g/dl, ALB 3 g/dl</a:t>
                      </a:r>
                    </a:p>
                    <a:p>
                      <a:r>
                        <a:rPr lang="en-US" baseline="0" dirty="0" smtClean="0"/>
                        <a:t>23.09 </a:t>
                      </a:r>
                      <a:r>
                        <a:rPr lang="en-US" baseline="0" dirty="0" err="1" smtClean="0"/>
                        <a:t>tox</a:t>
                      </a:r>
                      <a:r>
                        <a:rPr lang="en-US" baseline="0" dirty="0" smtClean="0"/>
                        <a:t> Cl Diff NEG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21.09- t</a:t>
                      </a:r>
                      <a:r>
                        <a:rPr lang="en-US" baseline="0" dirty="0" smtClean="0"/>
                        <a:t> 38,7 </a:t>
                      </a:r>
                      <a:r>
                        <a:rPr lang="en-US" baseline="0" dirty="0" err="1" smtClean="0"/>
                        <a:t>grd</a:t>
                      </a:r>
                      <a:r>
                        <a:rPr lang="en-US" baseline="0" dirty="0" smtClean="0"/>
                        <a:t> C →→→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Hemocult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baseline="0" dirty="0" err="1" smtClean="0"/>
                        <a:t>Stafilococ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auriu</a:t>
                      </a:r>
                      <a:r>
                        <a:rPr lang="en-US" baseline="0" dirty="0" smtClean="0"/>
                        <a:t> MRSA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Din 24.09-stare </a:t>
                      </a:r>
                      <a:r>
                        <a:rPr lang="en-US" baseline="0" dirty="0" err="1" smtClean="0"/>
                        <a:t>generala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buna</a:t>
                      </a:r>
                      <a:r>
                        <a:rPr lang="en-US" baseline="0" dirty="0" smtClean="0"/>
                        <a:t>, afebrile, se </a:t>
                      </a:r>
                      <a:r>
                        <a:rPr lang="en-US" baseline="0" dirty="0" err="1" smtClean="0"/>
                        <a:t>remite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simptomatologia</a:t>
                      </a:r>
                      <a:r>
                        <a:rPr lang="en-US" baseline="0" dirty="0" smtClean="0"/>
                        <a:t> ( </a:t>
                      </a:r>
                      <a:r>
                        <a:rPr lang="en-US" baseline="0" dirty="0" err="1" smtClean="0"/>
                        <a:t>fara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scaune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diareice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Invanz</a:t>
                      </a:r>
                      <a:r>
                        <a:rPr lang="en-US" dirty="0" smtClean="0"/>
                        <a:t> 1 g/</a:t>
                      </a:r>
                      <a:r>
                        <a:rPr lang="en-US" dirty="0" err="1" smtClean="0"/>
                        <a:t>zi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Linezolid</a:t>
                      </a:r>
                    </a:p>
                    <a:p>
                      <a:r>
                        <a:rPr lang="en-US" dirty="0" err="1" smtClean="0"/>
                        <a:t>Corectare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hipoalbuminemie</a:t>
                      </a:r>
                      <a:endParaRPr lang="en-US" baseline="0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45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</a:t>
            </a:r>
            <a:r>
              <a:rPr lang="en-US" sz="3200" dirty="0" err="1" smtClean="0"/>
              <a:t>Va</a:t>
            </a:r>
            <a:r>
              <a:rPr lang="en-US" sz="3200" dirty="0" smtClean="0"/>
              <a:t> </a:t>
            </a:r>
            <a:r>
              <a:rPr lang="en-US" sz="3200" dirty="0" err="1" smtClean="0"/>
              <a:t>multumesc</a:t>
            </a:r>
            <a:r>
              <a:rPr lang="en-US" sz="3200" dirty="0" smtClean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86" y="236337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Microbiologie</a:t>
            </a:r>
            <a:r>
              <a:rPr lang="en-US" b="1" dirty="0" smtClean="0"/>
              <a:t> ICD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7883" y="1764406"/>
            <a:ext cx="8345510" cy="4786044"/>
          </a:xfrm>
        </p:spPr>
        <p:txBody>
          <a:bodyPr>
            <a:normAutofit/>
          </a:bodyPr>
          <a:lstStyle/>
          <a:p>
            <a:r>
              <a:rPr lang="en-US" dirty="0" err="1" smtClean="0"/>
              <a:t>Bacil</a:t>
            </a:r>
            <a:r>
              <a:rPr lang="en-US" dirty="0" smtClean="0"/>
              <a:t> G+ ,</a:t>
            </a:r>
            <a:r>
              <a:rPr lang="en-US" dirty="0" err="1" smtClean="0"/>
              <a:t>anaerob</a:t>
            </a:r>
            <a:r>
              <a:rPr lang="en-US" dirty="0" smtClean="0"/>
              <a:t>, </a:t>
            </a:r>
            <a:r>
              <a:rPr lang="en-US" dirty="0" err="1" smtClean="0"/>
              <a:t>sporulat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Colonizare</a:t>
            </a:r>
            <a:r>
              <a:rPr lang="en-US" dirty="0" smtClean="0"/>
              <a:t> </a:t>
            </a:r>
            <a:r>
              <a:rPr lang="en-US" dirty="0" err="1" smtClean="0"/>
              <a:t>intestinala</a:t>
            </a:r>
            <a:r>
              <a:rPr lang="en-US" dirty="0" smtClean="0"/>
              <a:t> 1-3% </a:t>
            </a:r>
            <a:r>
              <a:rPr lang="en-US" dirty="0" err="1" smtClean="0"/>
              <a:t>adulti</a:t>
            </a:r>
            <a:r>
              <a:rPr lang="en-US" dirty="0" smtClean="0"/>
              <a:t> </a:t>
            </a:r>
            <a:r>
              <a:rPr lang="en-US" dirty="0" err="1" smtClean="0"/>
              <a:t>sanatosi</a:t>
            </a:r>
            <a:r>
              <a:rPr lang="en-US" dirty="0" smtClean="0"/>
              <a:t>, 70% </a:t>
            </a:r>
            <a:r>
              <a:rPr lang="en-US" dirty="0" err="1" smtClean="0"/>
              <a:t>copii</a:t>
            </a:r>
            <a:r>
              <a:rPr lang="en-US" dirty="0" smtClean="0"/>
              <a:t>&lt;12 </a:t>
            </a:r>
            <a:r>
              <a:rPr lang="en-US" dirty="0" err="1" smtClean="0"/>
              <a:t>luni</a:t>
            </a:r>
            <a:endParaRPr lang="en-US" dirty="0" smtClean="0"/>
          </a:p>
          <a:p>
            <a:r>
              <a:rPr lang="en-US" dirty="0" err="1" smtClean="0"/>
              <a:t>Producerea</a:t>
            </a:r>
            <a:r>
              <a:rPr lang="en-US" dirty="0" smtClean="0"/>
              <a:t> de </a:t>
            </a:r>
            <a:r>
              <a:rPr lang="en-US" dirty="0" err="1" smtClean="0"/>
              <a:t>toxine</a:t>
            </a:r>
            <a:r>
              <a:rPr lang="en-US" dirty="0" smtClean="0"/>
              <a:t>  ( </a:t>
            </a:r>
            <a:r>
              <a:rPr lang="en-US" dirty="0" err="1" smtClean="0"/>
              <a:t>toxina</a:t>
            </a:r>
            <a:r>
              <a:rPr lang="en-US" dirty="0" smtClean="0"/>
              <a:t> A&gt;</a:t>
            </a:r>
            <a:r>
              <a:rPr lang="en-US" dirty="0" err="1" smtClean="0"/>
              <a:t>toxina</a:t>
            </a:r>
            <a:r>
              <a:rPr lang="en-US" dirty="0" smtClean="0"/>
              <a:t> B)→→BDA</a:t>
            </a:r>
          </a:p>
          <a:p>
            <a:r>
              <a:rPr lang="en-US" dirty="0" err="1" smtClean="0"/>
              <a:t>Doza</a:t>
            </a:r>
            <a:r>
              <a:rPr lang="en-US" dirty="0" smtClean="0"/>
              <a:t> </a:t>
            </a:r>
            <a:r>
              <a:rPr lang="en-US" dirty="0" err="1" smtClean="0"/>
              <a:t>infectanta</a:t>
            </a:r>
            <a:r>
              <a:rPr lang="en-US" dirty="0" smtClean="0"/>
              <a:t> &lt; 10 </a:t>
            </a:r>
            <a:r>
              <a:rPr lang="en-US" dirty="0" err="1" smtClean="0"/>
              <a:t>spori</a:t>
            </a:r>
            <a:endParaRPr lang="en-US" dirty="0" smtClean="0"/>
          </a:p>
          <a:p>
            <a:r>
              <a:rPr lang="en-US" dirty="0" err="1" smtClean="0"/>
              <a:t>Singura</a:t>
            </a:r>
            <a:r>
              <a:rPr lang="en-US" dirty="0" smtClean="0"/>
              <a:t> </a:t>
            </a:r>
            <a:r>
              <a:rPr lang="en-US" dirty="0" err="1" smtClean="0"/>
              <a:t>bacterie</a:t>
            </a:r>
            <a:r>
              <a:rPr lang="en-US" dirty="0" smtClean="0"/>
              <a:t> </a:t>
            </a:r>
            <a:r>
              <a:rPr lang="en-US" dirty="0" err="1" smtClean="0"/>
              <a:t>nosocomiala</a:t>
            </a:r>
            <a:r>
              <a:rPr lang="en-US" dirty="0" smtClean="0"/>
              <a:t> </a:t>
            </a:r>
            <a:r>
              <a:rPr lang="en-US" dirty="0" err="1" smtClean="0"/>
              <a:t>anaeroba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formeaza</a:t>
            </a:r>
            <a:r>
              <a:rPr lang="en-US" dirty="0" smtClean="0"/>
              <a:t> </a:t>
            </a:r>
            <a:r>
              <a:rPr lang="en-US" dirty="0" err="1" smtClean="0"/>
              <a:t>spori</a:t>
            </a:r>
            <a:r>
              <a:rPr lang="en-US" dirty="0" smtClean="0"/>
              <a:t> (</a:t>
            </a:r>
            <a:r>
              <a:rPr lang="en-US" dirty="0" err="1" smtClean="0"/>
              <a:t>supravietuieste</a:t>
            </a:r>
            <a:r>
              <a:rPr lang="en-US" dirty="0" smtClean="0"/>
              <a:t> &gt; 5 </a:t>
            </a:r>
            <a:r>
              <a:rPr lang="en-US" dirty="0" err="1" smtClean="0"/>
              <a:t>luni</a:t>
            </a:r>
            <a:r>
              <a:rPr lang="en-US" dirty="0" smtClean="0"/>
              <a:t>, </a:t>
            </a:r>
            <a:r>
              <a:rPr lang="en-US" dirty="0" err="1" smtClean="0"/>
              <a:t>greu</a:t>
            </a:r>
            <a:r>
              <a:rPr lang="en-US" dirty="0" smtClean="0"/>
              <a:t> de </a:t>
            </a:r>
            <a:r>
              <a:rPr lang="en-US" dirty="0" err="1" smtClean="0"/>
              <a:t>distrus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Prima </a:t>
            </a:r>
            <a:r>
              <a:rPr lang="en-US" dirty="0" err="1" smtClean="0"/>
              <a:t>cauza</a:t>
            </a:r>
            <a:r>
              <a:rPr lang="en-US" dirty="0" smtClean="0"/>
              <a:t> </a:t>
            </a:r>
            <a:r>
              <a:rPr lang="en-US" dirty="0" err="1" smtClean="0"/>
              <a:t>nosocomiala</a:t>
            </a:r>
            <a:r>
              <a:rPr lang="en-US" dirty="0" smtClean="0"/>
              <a:t> de BDA-</a:t>
            </a:r>
            <a:r>
              <a:rPr lang="en-US" dirty="0" err="1" smtClean="0"/>
              <a:t>asociata</a:t>
            </a:r>
            <a:r>
              <a:rPr lang="en-US" dirty="0" smtClean="0"/>
              <a:t> AB </a:t>
            </a:r>
            <a:r>
              <a:rPr lang="en-US" dirty="0" err="1" smtClean="0"/>
              <a:t>terapiei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B2201548-Clostridium_difficile_bacteria,_TEM-SPL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116" y="502275"/>
            <a:ext cx="2813884" cy="211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5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Epidemiologie</a:t>
            </a:r>
            <a:r>
              <a:rPr lang="en-US" sz="4000" b="1" dirty="0" smtClean="0"/>
              <a:t> - </a:t>
            </a:r>
            <a:r>
              <a:rPr lang="en-US" sz="4000" b="1" dirty="0" err="1" smtClean="0"/>
              <a:t>etiologia</a:t>
            </a:r>
            <a:r>
              <a:rPr lang="en-US" sz="4000" b="1" dirty="0" smtClean="0"/>
              <a:t> BDA </a:t>
            </a:r>
            <a:r>
              <a:rPr lang="en-US" sz="4000" b="1" dirty="0" err="1" smtClean="0"/>
              <a:t>pe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grupe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varsta</a:t>
            </a:r>
            <a:r>
              <a:rPr lang="en-US" sz="4000" b="1" dirty="0" smtClean="0"/>
              <a:t> in </a:t>
            </a:r>
            <a:r>
              <a:rPr lang="en-US" sz="4000" b="1" dirty="0" err="1" smtClean="0"/>
              <a:t>spitalele</a:t>
            </a:r>
            <a:r>
              <a:rPr lang="en-US" sz="4000" b="1" dirty="0" smtClean="0"/>
              <a:t> din </a:t>
            </a:r>
            <a:r>
              <a:rPr lang="en-US" sz="4000" b="1" dirty="0" err="1" smtClean="0"/>
              <a:t>Bucuresti</a:t>
            </a:r>
            <a:endParaRPr lang="en-US" sz="4000" b="1" dirty="0"/>
          </a:p>
        </p:txBody>
      </p:sp>
      <p:sp>
        <p:nvSpPr>
          <p:cNvPr id="347" name="object 3"/>
          <p:cNvSpPr/>
          <p:nvPr/>
        </p:nvSpPr>
        <p:spPr>
          <a:xfrm>
            <a:off x="875224" y="1761219"/>
            <a:ext cx="10515599" cy="4683012"/>
          </a:xfrm>
          <a:custGeom>
            <a:avLst/>
            <a:gdLst/>
            <a:ahLst/>
            <a:cxnLst/>
            <a:rect l="l" t="t" r="r" b="b"/>
            <a:pathLst>
              <a:path w="5420995" h="3308350">
                <a:moveTo>
                  <a:pt x="0" y="0"/>
                </a:moveTo>
                <a:lnTo>
                  <a:pt x="5420823" y="0"/>
                </a:lnTo>
                <a:lnTo>
                  <a:pt x="5420823" y="3307880"/>
                </a:lnTo>
                <a:lnTo>
                  <a:pt x="0" y="33078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48" name="object 4"/>
          <p:cNvSpPr/>
          <p:nvPr/>
        </p:nvSpPr>
        <p:spPr>
          <a:xfrm>
            <a:off x="4854933" y="4405155"/>
            <a:ext cx="2278380" cy="424180"/>
          </a:xfrm>
          <a:custGeom>
            <a:avLst/>
            <a:gdLst/>
            <a:ahLst/>
            <a:cxnLst/>
            <a:rect l="l" t="t" r="r" b="b"/>
            <a:pathLst>
              <a:path w="2278379" h="424179">
                <a:moveTo>
                  <a:pt x="2184845" y="423581"/>
                </a:moveTo>
                <a:lnTo>
                  <a:pt x="0" y="122946"/>
                </a:lnTo>
                <a:lnTo>
                  <a:pt x="161574" y="0"/>
                </a:lnTo>
                <a:lnTo>
                  <a:pt x="2278199" y="279994"/>
                </a:lnTo>
                <a:lnTo>
                  <a:pt x="2184845" y="423581"/>
                </a:lnTo>
                <a:close/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49" name="object 5"/>
          <p:cNvSpPr/>
          <p:nvPr/>
        </p:nvSpPr>
        <p:spPr>
          <a:xfrm>
            <a:off x="4783121" y="2245071"/>
            <a:ext cx="233679" cy="2283460"/>
          </a:xfrm>
          <a:custGeom>
            <a:avLst/>
            <a:gdLst/>
            <a:ahLst/>
            <a:cxnLst/>
            <a:rect l="l" t="t" r="r" b="b"/>
            <a:pathLst>
              <a:path w="233680" h="2283460">
                <a:moveTo>
                  <a:pt x="71811" y="2283030"/>
                </a:moveTo>
                <a:lnTo>
                  <a:pt x="0" y="49357"/>
                </a:lnTo>
                <a:lnTo>
                  <a:pt x="174142" y="0"/>
                </a:lnTo>
                <a:lnTo>
                  <a:pt x="233386" y="2160084"/>
                </a:lnTo>
                <a:lnTo>
                  <a:pt x="71811" y="2283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0" name="object 6"/>
          <p:cNvSpPr/>
          <p:nvPr/>
        </p:nvSpPr>
        <p:spPr>
          <a:xfrm>
            <a:off x="4957264" y="2245071"/>
            <a:ext cx="2254885" cy="2440305"/>
          </a:xfrm>
          <a:custGeom>
            <a:avLst/>
            <a:gdLst/>
            <a:ahLst/>
            <a:cxnLst/>
            <a:rect l="l" t="t" r="r" b="b"/>
            <a:pathLst>
              <a:path w="2254885" h="2440304">
                <a:moveTo>
                  <a:pt x="2175868" y="2440078"/>
                </a:moveTo>
                <a:lnTo>
                  <a:pt x="59243" y="2160084"/>
                </a:lnTo>
                <a:lnTo>
                  <a:pt x="0" y="0"/>
                </a:lnTo>
                <a:lnTo>
                  <a:pt x="2254861" y="112178"/>
                </a:lnTo>
                <a:lnTo>
                  <a:pt x="2175868" y="24400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1" name="object 7"/>
          <p:cNvSpPr/>
          <p:nvPr/>
        </p:nvSpPr>
        <p:spPr>
          <a:xfrm>
            <a:off x="4854932" y="4405156"/>
            <a:ext cx="161925" cy="123189"/>
          </a:xfrm>
          <a:custGeom>
            <a:avLst/>
            <a:gdLst/>
            <a:ahLst/>
            <a:cxnLst/>
            <a:rect l="l" t="t" r="r" b="b"/>
            <a:pathLst>
              <a:path w="161925" h="123189">
                <a:moveTo>
                  <a:pt x="0" y="122946"/>
                </a:moveTo>
                <a:lnTo>
                  <a:pt x="16157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2" name="object 8"/>
          <p:cNvSpPr/>
          <p:nvPr/>
        </p:nvSpPr>
        <p:spPr>
          <a:xfrm>
            <a:off x="5016507" y="4405156"/>
            <a:ext cx="2117090" cy="280035"/>
          </a:xfrm>
          <a:custGeom>
            <a:avLst/>
            <a:gdLst/>
            <a:ahLst/>
            <a:cxnLst/>
            <a:rect l="l" t="t" r="r" b="b"/>
            <a:pathLst>
              <a:path w="2117090" h="280035">
                <a:moveTo>
                  <a:pt x="0" y="0"/>
                </a:moveTo>
                <a:lnTo>
                  <a:pt x="2116625" y="2799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3" name="object 9"/>
          <p:cNvSpPr/>
          <p:nvPr/>
        </p:nvSpPr>
        <p:spPr>
          <a:xfrm>
            <a:off x="4847751" y="4200545"/>
            <a:ext cx="163830" cy="116839"/>
          </a:xfrm>
          <a:custGeom>
            <a:avLst/>
            <a:gdLst/>
            <a:ahLst/>
            <a:cxnLst/>
            <a:rect l="l" t="t" r="r" b="b"/>
            <a:pathLst>
              <a:path w="163830" h="116839">
                <a:moveTo>
                  <a:pt x="0" y="116664"/>
                </a:moveTo>
                <a:lnTo>
                  <a:pt x="1633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4" name="object 10"/>
          <p:cNvSpPr/>
          <p:nvPr/>
        </p:nvSpPr>
        <p:spPr>
          <a:xfrm>
            <a:off x="5011121" y="4200545"/>
            <a:ext cx="2130425" cy="264795"/>
          </a:xfrm>
          <a:custGeom>
            <a:avLst/>
            <a:gdLst/>
            <a:ahLst/>
            <a:cxnLst/>
            <a:rect l="l" t="t" r="r" b="b"/>
            <a:pathLst>
              <a:path w="2130425" h="264795">
                <a:moveTo>
                  <a:pt x="0" y="0"/>
                </a:moveTo>
                <a:lnTo>
                  <a:pt x="2130090" y="2647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5" name="object 11"/>
          <p:cNvSpPr/>
          <p:nvPr/>
        </p:nvSpPr>
        <p:spPr>
          <a:xfrm>
            <a:off x="4841468" y="3993241"/>
            <a:ext cx="163830" cy="109855"/>
          </a:xfrm>
          <a:custGeom>
            <a:avLst/>
            <a:gdLst/>
            <a:ahLst/>
            <a:cxnLst/>
            <a:rect l="l" t="t" r="r" b="b"/>
            <a:pathLst>
              <a:path w="163830" h="109854">
                <a:moveTo>
                  <a:pt x="0" y="109484"/>
                </a:moveTo>
                <a:lnTo>
                  <a:pt x="16336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6" name="object 12"/>
          <p:cNvSpPr/>
          <p:nvPr/>
        </p:nvSpPr>
        <p:spPr>
          <a:xfrm>
            <a:off x="5004838" y="3993241"/>
            <a:ext cx="2143760" cy="250825"/>
          </a:xfrm>
          <a:custGeom>
            <a:avLst/>
            <a:gdLst/>
            <a:ahLst/>
            <a:cxnLst/>
            <a:rect l="l" t="t" r="r" b="b"/>
            <a:pathLst>
              <a:path w="2143760" h="250825">
                <a:moveTo>
                  <a:pt x="0" y="0"/>
                </a:moveTo>
                <a:lnTo>
                  <a:pt x="2143554" y="2503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7" name="object 13"/>
          <p:cNvSpPr/>
          <p:nvPr/>
        </p:nvSpPr>
        <p:spPr>
          <a:xfrm>
            <a:off x="4834287" y="3784143"/>
            <a:ext cx="165735" cy="102870"/>
          </a:xfrm>
          <a:custGeom>
            <a:avLst/>
            <a:gdLst/>
            <a:ahLst/>
            <a:cxnLst/>
            <a:rect l="l" t="t" r="r" b="b"/>
            <a:pathLst>
              <a:path w="165735" h="102870">
                <a:moveTo>
                  <a:pt x="0" y="102305"/>
                </a:moveTo>
                <a:lnTo>
                  <a:pt x="16516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8" name="object 14"/>
          <p:cNvSpPr/>
          <p:nvPr/>
        </p:nvSpPr>
        <p:spPr>
          <a:xfrm>
            <a:off x="4999452" y="3784143"/>
            <a:ext cx="2157095" cy="234315"/>
          </a:xfrm>
          <a:custGeom>
            <a:avLst/>
            <a:gdLst/>
            <a:ahLst/>
            <a:cxnLst/>
            <a:rect l="l" t="t" r="r" b="b"/>
            <a:pathLst>
              <a:path w="2157095" h="234314">
                <a:moveTo>
                  <a:pt x="0" y="0"/>
                </a:moveTo>
                <a:lnTo>
                  <a:pt x="2157019" y="2342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59" name="object 15"/>
          <p:cNvSpPr/>
          <p:nvPr/>
        </p:nvSpPr>
        <p:spPr>
          <a:xfrm>
            <a:off x="4827106" y="3572352"/>
            <a:ext cx="166370" cy="95250"/>
          </a:xfrm>
          <a:custGeom>
            <a:avLst/>
            <a:gdLst/>
            <a:ahLst/>
            <a:cxnLst/>
            <a:rect l="l" t="t" r="r" b="b"/>
            <a:pathLst>
              <a:path w="166369" h="95250">
                <a:moveTo>
                  <a:pt x="0" y="95126"/>
                </a:moveTo>
                <a:lnTo>
                  <a:pt x="16606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0" name="object 16"/>
          <p:cNvSpPr/>
          <p:nvPr/>
        </p:nvSpPr>
        <p:spPr>
          <a:xfrm>
            <a:off x="4993168" y="3572352"/>
            <a:ext cx="2171065" cy="218440"/>
          </a:xfrm>
          <a:custGeom>
            <a:avLst/>
            <a:gdLst/>
            <a:ahLst/>
            <a:cxnLst/>
            <a:rect l="l" t="t" r="r" b="b"/>
            <a:pathLst>
              <a:path w="2171065" h="218439">
                <a:moveTo>
                  <a:pt x="0" y="0"/>
                </a:moveTo>
                <a:lnTo>
                  <a:pt x="2170483" y="2180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1" name="object 17"/>
          <p:cNvSpPr/>
          <p:nvPr/>
        </p:nvSpPr>
        <p:spPr>
          <a:xfrm>
            <a:off x="4819925" y="3357870"/>
            <a:ext cx="168275" cy="88265"/>
          </a:xfrm>
          <a:custGeom>
            <a:avLst/>
            <a:gdLst/>
            <a:ahLst/>
            <a:cxnLst/>
            <a:rect l="l" t="t" r="r" b="b"/>
            <a:pathLst>
              <a:path w="168275" h="88264">
                <a:moveTo>
                  <a:pt x="0" y="87946"/>
                </a:moveTo>
                <a:lnTo>
                  <a:pt x="16785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2" name="object 18"/>
          <p:cNvSpPr/>
          <p:nvPr/>
        </p:nvSpPr>
        <p:spPr>
          <a:xfrm>
            <a:off x="4987783" y="3357870"/>
            <a:ext cx="2184400" cy="201295"/>
          </a:xfrm>
          <a:custGeom>
            <a:avLst/>
            <a:gdLst/>
            <a:ahLst/>
            <a:cxnLst/>
            <a:rect l="l" t="t" r="r" b="b"/>
            <a:pathLst>
              <a:path w="2184400" h="201294">
                <a:moveTo>
                  <a:pt x="0" y="0"/>
                </a:moveTo>
                <a:lnTo>
                  <a:pt x="2183948" y="2010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3" name="object 19"/>
          <p:cNvSpPr/>
          <p:nvPr/>
        </p:nvSpPr>
        <p:spPr>
          <a:xfrm>
            <a:off x="4812743" y="3140695"/>
            <a:ext cx="168910" cy="81280"/>
          </a:xfrm>
          <a:custGeom>
            <a:avLst/>
            <a:gdLst/>
            <a:ahLst/>
            <a:cxnLst/>
            <a:rect l="l" t="t" r="r" b="b"/>
            <a:pathLst>
              <a:path w="168910" h="81280">
                <a:moveTo>
                  <a:pt x="0" y="80767"/>
                </a:moveTo>
                <a:lnTo>
                  <a:pt x="16875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4" name="object 20"/>
          <p:cNvSpPr/>
          <p:nvPr/>
        </p:nvSpPr>
        <p:spPr>
          <a:xfrm>
            <a:off x="4981499" y="3140695"/>
            <a:ext cx="2198370" cy="185420"/>
          </a:xfrm>
          <a:custGeom>
            <a:avLst/>
            <a:gdLst/>
            <a:ahLst/>
            <a:cxnLst/>
            <a:rect l="l" t="t" r="r" b="b"/>
            <a:pathLst>
              <a:path w="2198370" h="185419">
                <a:moveTo>
                  <a:pt x="0" y="0"/>
                </a:moveTo>
                <a:lnTo>
                  <a:pt x="2198310" y="184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5" name="object 21"/>
          <p:cNvSpPr/>
          <p:nvPr/>
        </p:nvSpPr>
        <p:spPr>
          <a:xfrm>
            <a:off x="4805563" y="2920827"/>
            <a:ext cx="170180" cy="73660"/>
          </a:xfrm>
          <a:custGeom>
            <a:avLst/>
            <a:gdLst/>
            <a:ahLst/>
            <a:cxnLst/>
            <a:rect l="l" t="t" r="r" b="b"/>
            <a:pathLst>
              <a:path w="170180" h="73660">
                <a:moveTo>
                  <a:pt x="0" y="73588"/>
                </a:moveTo>
                <a:lnTo>
                  <a:pt x="16965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6" name="object 22"/>
          <p:cNvSpPr/>
          <p:nvPr/>
        </p:nvSpPr>
        <p:spPr>
          <a:xfrm>
            <a:off x="4975216" y="2920827"/>
            <a:ext cx="2212975" cy="167005"/>
          </a:xfrm>
          <a:custGeom>
            <a:avLst/>
            <a:gdLst/>
            <a:ahLst/>
            <a:cxnLst/>
            <a:rect l="l" t="t" r="r" b="b"/>
            <a:pathLst>
              <a:path w="2212975" h="167005">
                <a:moveTo>
                  <a:pt x="0" y="0"/>
                </a:moveTo>
                <a:lnTo>
                  <a:pt x="2212672" y="1669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7" name="object 23"/>
          <p:cNvSpPr/>
          <p:nvPr/>
        </p:nvSpPr>
        <p:spPr>
          <a:xfrm>
            <a:off x="4798381" y="2698268"/>
            <a:ext cx="171450" cy="66040"/>
          </a:xfrm>
          <a:custGeom>
            <a:avLst/>
            <a:gdLst/>
            <a:ahLst/>
            <a:cxnLst/>
            <a:rect l="l" t="t" r="r" b="b"/>
            <a:pathLst>
              <a:path w="171450" h="66039">
                <a:moveTo>
                  <a:pt x="0" y="65511"/>
                </a:moveTo>
                <a:lnTo>
                  <a:pt x="17144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8" name="object 24"/>
          <p:cNvSpPr/>
          <p:nvPr/>
        </p:nvSpPr>
        <p:spPr>
          <a:xfrm>
            <a:off x="4969830" y="2698268"/>
            <a:ext cx="2226310" cy="149860"/>
          </a:xfrm>
          <a:custGeom>
            <a:avLst/>
            <a:gdLst/>
            <a:ahLst/>
            <a:cxnLst/>
            <a:rect l="l" t="t" r="r" b="b"/>
            <a:pathLst>
              <a:path w="2226310" h="149860">
                <a:moveTo>
                  <a:pt x="0" y="0"/>
                </a:moveTo>
                <a:lnTo>
                  <a:pt x="2226137" y="149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69" name="object 25"/>
          <p:cNvSpPr/>
          <p:nvPr/>
        </p:nvSpPr>
        <p:spPr>
          <a:xfrm>
            <a:off x="4790303" y="2473016"/>
            <a:ext cx="173355" cy="57785"/>
          </a:xfrm>
          <a:custGeom>
            <a:avLst/>
            <a:gdLst/>
            <a:ahLst/>
            <a:cxnLst/>
            <a:rect l="l" t="t" r="r" b="b"/>
            <a:pathLst>
              <a:path w="173355" h="57785">
                <a:moveTo>
                  <a:pt x="0" y="57434"/>
                </a:moveTo>
                <a:lnTo>
                  <a:pt x="1732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0" name="object 26"/>
          <p:cNvSpPr/>
          <p:nvPr/>
        </p:nvSpPr>
        <p:spPr>
          <a:xfrm>
            <a:off x="4963546" y="2473016"/>
            <a:ext cx="2240915" cy="131445"/>
          </a:xfrm>
          <a:custGeom>
            <a:avLst/>
            <a:gdLst/>
            <a:ahLst/>
            <a:cxnLst/>
            <a:rect l="l" t="t" r="r" b="b"/>
            <a:pathLst>
              <a:path w="2240915" h="131444">
                <a:moveTo>
                  <a:pt x="0" y="0"/>
                </a:moveTo>
                <a:lnTo>
                  <a:pt x="2240499" y="1310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1" name="object 27"/>
          <p:cNvSpPr/>
          <p:nvPr/>
        </p:nvSpPr>
        <p:spPr>
          <a:xfrm>
            <a:off x="4783121" y="2245072"/>
            <a:ext cx="174625" cy="49530"/>
          </a:xfrm>
          <a:custGeom>
            <a:avLst/>
            <a:gdLst/>
            <a:ahLst/>
            <a:cxnLst/>
            <a:rect l="l" t="t" r="r" b="b"/>
            <a:pathLst>
              <a:path w="174625" h="49530">
                <a:moveTo>
                  <a:pt x="0" y="49357"/>
                </a:moveTo>
                <a:lnTo>
                  <a:pt x="1741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2" name="object 28"/>
          <p:cNvSpPr/>
          <p:nvPr/>
        </p:nvSpPr>
        <p:spPr>
          <a:xfrm>
            <a:off x="4957263" y="2245072"/>
            <a:ext cx="2254885" cy="112395"/>
          </a:xfrm>
          <a:custGeom>
            <a:avLst/>
            <a:gdLst/>
            <a:ahLst/>
            <a:cxnLst/>
            <a:rect l="l" t="t" r="r" b="b"/>
            <a:pathLst>
              <a:path w="2254885" h="112394">
                <a:moveTo>
                  <a:pt x="0" y="0"/>
                </a:moveTo>
                <a:lnTo>
                  <a:pt x="2254861" y="1121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3" name="object 29"/>
          <p:cNvSpPr/>
          <p:nvPr/>
        </p:nvSpPr>
        <p:spPr>
          <a:xfrm>
            <a:off x="4854932" y="4405156"/>
            <a:ext cx="2278380" cy="424180"/>
          </a:xfrm>
          <a:custGeom>
            <a:avLst/>
            <a:gdLst/>
            <a:ahLst/>
            <a:cxnLst/>
            <a:rect l="l" t="t" r="r" b="b"/>
            <a:pathLst>
              <a:path w="2278379" h="424179">
                <a:moveTo>
                  <a:pt x="2278200" y="279994"/>
                </a:moveTo>
                <a:lnTo>
                  <a:pt x="2184846" y="423581"/>
                </a:lnTo>
                <a:lnTo>
                  <a:pt x="0" y="122946"/>
                </a:lnTo>
                <a:lnTo>
                  <a:pt x="161574" y="0"/>
                </a:lnTo>
                <a:lnTo>
                  <a:pt x="2278200" y="279994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4" name="object 30"/>
          <p:cNvSpPr/>
          <p:nvPr/>
        </p:nvSpPr>
        <p:spPr>
          <a:xfrm>
            <a:off x="4783121" y="2245072"/>
            <a:ext cx="233679" cy="2283460"/>
          </a:xfrm>
          <a:custGeom>
            <a:avLst/>
            <a:gdLst/>
            <a:ahLst/>
            <a:cxnLst/>
            <a:rect l="l" t="t" r="r" b="b"/>
            <a:pathLst>
              <a:path w="233680" h="2283460">
                <a:moveTo>
                  <a:pt x="71810" y="2283030"/>
                </a:moveTo>
                <a:lnTo>
                  <a:pt x="0" y="49357"/>
                </a:lnTo>
                <a:lnTo>
                  <a:pt x="174141" y="0"/>
                </a:lnTo>
                <a:lnTo>
                  <a:pt x="233385" y="2160083"/>
                </a:lnTo>
                <a:lnTo>
                  <a:pt x="71810" y="2283030"/>
                </a:lnTo>
                <a:close/>
              </a:path>
            </a:pathLst>
          </a:custGeom>
          <a:ln w="7181">
            <a:solidFill>
              <a:srgbClr val="818181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5" name="object 31"/>
          <p:cNvSpPr/>
          <p:nvPr/>
        </p:nvSpPr>
        <p:spPr>
          <a:xfrm>
            <a:off x="4957263" y="2245072"/>
            <a:ext cx="2254885" cy="2440305"/>
          </a:xfrm>
          <a:custGeom>
            <a:avLst/>
            <a:gdLst/>
            <a:ahLst/>
            <a:cxnLst/>
            <a:rect l="l" t="t" r="r" b="b"/>
            <a:pathLst>
              <a:path w="2254885" h="2440304">
                <a:moveTo>
                  <a:pt x="59243" y="2160083"/>
                </a:moveTo>
                <a:lnTo>
                  <a:pt x="0" y="0"/>
                </a:lnTo>
                <a:lnTo>
                  <a:pt x="2254861" y="112177"/>
                </a:lnTo>
                <a:lnTo>
                  <a:pt x="2175869" y="2440078"/>
                </a:lnTo>
                <a:lnTo>
                  <a:pt x="59243" y="2160083"/>
                </a:lnTo>
                <a:close/>
              </a:path>
            </a:pathLst>
          </a:custGeom>
          <a:ln w="7180">
            <a:solidFill>
              <a:srgbClr val="818181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6" name="object 32"/>
          <p:cNvSpPr/>
          <p:nvPr/>
        </p:nvSpPr>
        <p:spPr>
          <a:xfrm>
            <a:off x="4854932" y="4528102"/>
            <a:ext cx="2185035" cy="300990"/>
          </a:xfrm>
          <a:custGeom>
            <a:avLst/>
            <a:gdLst/>
            <a:ahLst/>
            <a:cxnLst/>
            <a:rect l="l" t="t" r="r" b="b"/>
            <a:pathLst>
              <a:path w="2185035" h="300989">
                <a:moveTo>
                  <a:pt x="0" y="0"/>
                </a:moveTo>
                <a:lnTo>
                  <a:pt x="2184846" y="300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7" name="object 33"/>
          <p:cNvSpPr/>
          <p:nvPr/>
        </p:nvSpPr>
        <p:spPr>
          <a:xfrm>
            <a:off x="4854932" y="4528102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8" name="object 34"/>
          <p:cNvSpPr/>
          <p:nvPr/>
        </p:nvSpPr>
        <p:spPr>
          <a:xfrm>
            <a:off x="5195136" y="4574768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79" name="object 35"/>
          <p:cNvSpPr/>
          <p:nvPr/>
        </p:nvSpPr>
        <p:spPr>
          <a:xfrm>
            <a:off x="5544317" y="4623228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80" name="object 36"/>
          <p:cNvSpPr/>
          <p:nvPr/>
        </p:nvSpPr>
        <p:spPr>
          <a:xfrm>
            <a:off x="5903371" y="4672586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81" name="object 37"/>
          <p:cNvSpPr/>
          <p:nvPr/>
        </p:nvSpPr>
        <p:spPr>
          <a:xfrm>
            <a:off x="6272300" y="4722842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82" name="object 38"/>
          <p:cNvSpPr/>
          <p:nvPr/>
        </p:nvSpPr>
        <p:spPr>
          <a:xfrm>
            <a:off x="6651102" y="4774892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83" name="object 39"/>
          <p:cNvSpPr/>
          <p:nvPr/>
        </p:nvSpPr>
        <p:spPr>
          <a:xfrm>
            <a:off x="7039778" y="4828737"/>
            <a:ext cx="0" cy="40005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48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84" name="object 40"/>
          <p:cNvSpPr txBox="1"/>
          <p:nvPr/>
        </p:nvSpPr>
        <p:spPr>
          <a:xfrm>
            <a:off x="4958924" y="4620688"/>
            <a:ext cx="130810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550" spc="20" dirty="0">
                <a:latin typeface="Arial"/>
                <a:cs typeface="Arial"/>
              </a:rPr>
              <a:t>&lt;</a:t>
            </a:r>
            <a:r>
              <a:rPr sz="550" spc="-95" dirty="0">
                <a:latin typeface="Arial"/>
                <a:cs typeface="Arial"/>
              </a:rPr>
              <a:t> </a:t>
            </a:r>
            <a:r>
              <a:rPr sz="550" spc="20" dirty="0"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385" name="object 41"/>
          <p:cNvSpPr txBox="1"/>
          <p:nvPr/>
        </p:nvSpPr>
        <p:spPr>
          <a:xfrm>
            <a:off x="5302682" y="4668285"/>
            <a:ext cx="133350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550" spc="15" dirty="0">
                <a:latin typeface="Arial"/>
                <a:cs typeface="Arial"/>
              </a:rPr>
              <a:t>1-4</a:t>
            </a:r>
            <a:endParaRPr sz="550">
              <a:latin typeface="Arial"/>
              <a:cs typeface="Arial"/>
            </a:endParaRPr>
          </a:p>
        </p:txBody>
      </p:sp>
      <p:sp>
        <p:nvSpPr>
          <p:cNvPr id="386" name="object 42"/>
          <p:cNvSpPr txBox="1"/>
          <p:nvPr/>
        </p:nvSpPr>
        <p:spPr>
          <a:xfrm>
            <a:off x="5656349" y="4716775"/>
            <a:ext cx="133350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550" spc="15" dirty="0">
                <a:latin typeface="Arial"/>
                <a:cs typeface="Arial"/>
              </a:rPr>
              <a:t>5-9</a:t>
            </a:r>
            <a:endParaRPr sz="550">
              <a:latin typeface="Arial"/>
              <a:cs typeface="Arial"/>
            </a:endParaRPr>
          </a:p>
        </p:txBody>
      </p:sp>
      <p:sp>
        <p:nvSpPr>
          <p:cNvPr id="387" name="object 43"/>
          <p:cNvSpPr txBox="1"/>
          <p:nvPr/>
        </p:nvSpPr>
        <p:spPr>
          <a:xfrm>
            <a:off x="5978576" y="4767052"/>
            <a:ext cx="215900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550" spc="10" dirty="0">
                <a:latin typeface="Arial"/>
                <a:cs typeface="Arial"/>
              </a:rPr>
              <a:t>10-14</a:t>
            </a:r>
            <a:endParaRPr sz="550">
              <a:latin typeface="Arial"/>
              <a:cs typeface="Arial"/>
            </a:endParaRPr>
          </a:p>
        </p:txBody>
      </p:sp>
      <p:sp>
        <p:nvSpPr>
          <p:cNvPr id="388" name="object 44"/>
          <p:cNvSpPr txBox="1"/>
          <p:nvPr/>
        </p:nvSpPr>
        <p:spPr>
          <a:xfrm>
            <a:off x="6351986" y="4818224"/>
            <a:ext cx="215900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550" spc="10" dirty="0">
                <a:latin typeface="Arial"/>
                <a:cs typeface="Arial"/>
              </a:rPr>
              <a:t>15-64</a:t>
            </a:r>
            <a:endParaRPr sz="550">
              <a:latin typeface="Arial"/>
              <a:cs typeface="Arial"/>
            </a:endParaRPr>
          </a:p>
        </p:txBody>
      </p:sp>
      <p:sp>
        <p:nvSpPr>
          <p:cNvPr id="389" name="object 45"/>
          <p:cNvSpPr txBox="1"/>
          <p:nvPr/>
        </p:nvSpPr>
        <p:spPr>
          <a:xfrm>
            <a:off x="6768460" y="4871183"/>
            <a:ext cx="15176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550" spc="15" dirty="0">
                <a:latin typeface="Arial"/>
                <a:cs typeface="Arial"/>
              </a:rPr>
              <a:t>65+</a:t>
            </a:r>
            <a:endParaRPr sz="550">
              <a:latin typeface="Arial"/>
              <a:cs typeface="Arial"/>
            </a:endParaRPr>
          </a:p>
        </p:txBody>
      </p:sp>
      <p:sp>
        <p:nvSpPr>
          <p:cNvPr id="390" name="object 46"/>
          <p:cNvSpPr/>
          <p:nvPr/>
        </p:nvSpPr>
        <p:spPr>
          <a:xfrm>
            <a:off x="5137687" y="4399770"/>
            <a:ext cx="64135" cy="122555"/>
          </a:xfrm>
          <a:custGeom>
            <a:avLst/>
            <a:gdLst/>
            <a:ahLst/>
            <a:cxnLst/>
            <a:rect l="l" t="t" r="r" b="b"/>
            <a:pathLst>
              <a:path w="64135" h="122554">
                <a:moveTo>
                  <a:pt x="1795" y="122047"/>
                </a:moveTo>
                <a:lnTo>
                  <a:pt x="0" y="49357"/>
                </a:lnTo>
                <a:lnTo>
                  <a:pt x="62834" y="0"/>
                </a:lnTo>
                <a:lnTo>
                  <a:pt x="63732" y="72690"/>
                </a:lnTo>
                <a:lnTo>
                  <a:pt x="1795" y="122047"/>
                </a:lnTo>
                <a:close/>
              </a:path>
            </a:pathLst>
          </a:custGeom>
          <a:solidFill>
            <a:srgbClr val="4D4D8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1" name="object 47"/>
          <p:cNvSpPr/>
          <p:nvPr/>
        </p:nvSpPr>
        <p:spPr>
          <a:xfrm>
            <a:off x="5137687" y="4399770"/>
            <a:ext cx="64135" cy="122555"/>
          </a:xfrm>
          <a:custGeom>
            <a:avLst/>
            <a:gdLst/>
            <a:ahLst/>
            <a:cxnLst/>
            <a:rect l="l" t="t" r="r" b="b"/>
            <a:pathLst>
              <a:path w="64135" h="122554">
                <a:moveTo>
                  <a:pt x="1795" y="122048"/>
                </a:moveTo>
                <a:lnTo>
                  <a:pt x="0" y="49357"/>
                </a:lnTo>
                <a:lnTo>
                  <a:pt x="62834" y="0"/>
                </a:lnTo>
                <a:lnTo>
                  <a:pt x="63732" y="72690"/>
                </a:lnTo>
                <a:lnTo>
                  <a:pt x="1795" y="122048"/>
                </a:lnTo>
                <a:close/>
              </a:path>
            </a:pathLst>
          </a:custGeom>
          <a:ln w="7180">
            <a:solidFill>
              <a:srgbClr val="0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2" name="object 48"/>
          <p:cNvSpPr/>
          <p:nvPr/>
        </p:nvSpPr>
        <p:spPr>
          <a:xfrm>
            <a:off x="5003042" y="4431181"/>
            <a:ext cx="136525" cy="90805"/>
          </a:xfrm>
          <a:custGeom>
            <a:avLst/>
            <a:gdLst/>
            <a:ahLst/>
            <a:cxnLst/>
            <a:rect l="l" t="t" r="r" b="b"/>
            <a:pathLst>
              <a:path w="136525" h="90804">
                <a:moveTo>
                  <a:pt x="136440" y="90638"/>
                </a:moveTo>
                <a:lnTo>
                  <a:pt x="1795" y="72690"/>
                </a:lnTo>
                <a:lnTo>
                  <a:pt x="0" y="0"/>
                </a:lnTo>
                <a:lnTo>
                  <a:pt x="134645" y="17947"/>
                </a:lnTo>
                <a:lnTo>
                  <a:pt x="136440" y="90638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3" name="object 49"/>
          <p:cNvSpPr/>
          <p:nvPr/>
        </p:nvSpPr>
        <p:spPr>
          <a:xfrm>
            <a:off x="5003042" y="4431180"/>
            <a:ext cx="136525" cy="90805"/>
          </a:xfrm>
          <a:custGeom>
            <a:avLst/>
            <a:gdLst/>
            <a:ahLst/>
            <a:cxnLst/>
            <a:rect l="l" t="t" r="r" b="b"/>
            <a:pathLst>
              <a:path w="136525" h="90804">
                <a:moveTo>
                  <a:pt x="1795" y="72690"/>
                </a:moveTo>
                <a:lnTo>
                  <a:pt x="0" y="0"/>
                </a:lnTo>
                <a:lnTo>
                  <a:pt x="134645" y="17948"/>
                </a:lnTo>
                <a:lnTo>
                  <a:pt x="136440" y="90639"/>
                </a:lnTo>
                <a:lnTo>
                  <a:pt x="1795" y="72690"/>
                </a:lnTo>
                <a:close/>
              </a:path>
            </a:pathLst>
          </a:custGeom>
          <a:ln w="7179">
            <a:solidFill>
              <a:srgbClr val="0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4" name="object 50"/>
          <p:cNvSpPr/>
          <p:nvPr/>
        </p:nvSpPr>
        <p:spPr>
          <a:xfrm>
            <a:off x="5135892" y="4327977"/>
            <a:ext cx="64769" cy="121285"/>
          </a:xfrm>
          <a:custGeom>
            <a:avLst/>
            <a:gdLst/>
            <a:ahLst/>
            <a:cxnLst/>
            <a:rect l="l" t="t" r="r" b="b"/>
            <a:pathLst>
              <a:path w="64769" h="121285">
                <a:moveTo>
                  <a:pt x="1795" y="121151"/>
                </a:moveTo>
                <a:lnTo>
                  <a:pt x="0" y="47564"/>
                </a:lnTo>
                <a:lnTo>
                  <a:pt x="62834" y="0"/>
                </a:lnTo>
                <a:lnTo>
                  <a:pt x="64629" y="71794"/>
                </a:lnTo>
                <a:lnTo>
                  <a:pt x="1795" y="121151"/>
                </a:lnTo>
                <a:close/>
              </a:path>
            </a:pathLst>
          </a:custGeom>
          <a:solidFill>
            <a:srgbClr val="808066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5" name="object 51"/>
          <p:cNvSpPr/>
          <p:nvPr/>
        </p:nvSpPr>
        <p:spPr>
          <a:xfrm>
            <a:off x="5135892" y="4327977"/>
            <a:ext cx="64769" cy="121285"/>
          </a:xfrm>
          <a:custGeom>
            <a:avLst/>
            <a:gdLst/>
            <a:ahLst/>
            <a:cxnLst/>
            <a:rect l="l" t="t" r="r" b="b"/>
            <a:pathLst>
              <a:path w="64769" h="121285">
                <a:moveTo>
                  <a:pt x="1795" y="121151"/>
                </a:moveTo>
                <a:lnTo>
                  <a:pt x="0" y="47563"/>
                </a:lnTo>
                <a:lnTo>
                  <a:pt x="62834" y="0"/>
                </a:lnTo>
                <a:lnTo>
                  <a:pt x="64629" y="71793"/>
                </a:lnTo>
                <a:lnTo>
                  <a:pt x="1795" y="121151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6" name="object 52"/>
          <p:cNvSpPr/>
          <p:nvPr/>
        </p:nvSpPr>
        <p:spPr>
          <a:xfrm>
            <a:off x="5001246" y="4358489"/>
            <a:ext cx="136525" cy="90805"/>
          </a:xfrm>
          <a:custGeom>
            <a:avLst/>
            <a:gdLst/>
            <a:ahLst/>
            <a:cxnLst/>
            <a:rect l="l" t="t" r="r" b="b"/>
            <a:pathLst>
              <a:path w="136525" h="90804">
                <a:moveTo>
                  <a:pt x="136440" y="90638"/>
                </a:moveTo>
                <a:lnTo>
                  <a:pt x="1795" y="72690"/>
                </a:lnTo>
                <a:lnTo>
                  <a:pt x="0" y="0"/>
                </a:lnTo>
                <a:lnTo>
                  <a:pt x="134645" y="17050"/>
                </a:lnTo>
                <a:lnTo>
                  <a:pt x="136440" y="90638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7" name="object 53"/>
          <p:cNvSpPr/>
          <p:nvPr/>
        </p:nvSpPr>
        <p:spPr>
          <a:xfrm>
            <a:off x="5001247" y="4358489"/>
            <a:ext cx="136525" cy="90805"/>
          </a:xfrm>
          <a:custGeom>
            <a:avLst/>
            <a:gdLst/>
            <a:ahLst/>
            <a:cxnLst/>
            <a:rect l="l" t="t" r="r" b="b"/>
            <a:pathLst>
              <a:path w="136525" h="90804">
                <a:moveTo>
                  <a:pt x="1795" y="72690"/>
                </a:moveTo>
                <a:lnTo>
                  <a:pt x="0" y="0"/>
                </a:lnTo>
                <a:lnTo>
                  <a:pt x="134645" y="17050"/>
                </a:lnTo>
                <a:lnTo>
                  <a:pt x="136440" y="90639"/>
                </a:lnTo>
                <a:lnTo>
                  <a:pt x="1795" y="72690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8" name="object 54"/>
          <p:cNvSpPr/>
          <p:nvPr/>
        </p:nvSpPr>
        <p:spPr>
          <a:xfrm>
            <a:off x="5126915" y="3942985"/>
            <a:ext cx="72390" cy="433070"/>
          </a:xfrm>
          <a:custGeom>
            <a:avLst/>
            <a:gdLst/>
            <a:ahLst/>
            <a:cxnLst/>
            <a:rect l="l" t="t" r="r" b="b"/>
            <a:pathLst>
              <a:path w="72389" h="433070">
                <a:moveTo>
                  <a:pt x="8977" y="432556"/>
                </a:moveTo>
                <a:lnTo>
                  <a:pt x="0" y="43076"/>
                </a:lnTo>
                <a:lnTo>
                  <a:pt x="62834" y="0"/>
                </a:lnTo>
                <a:lnTo>
                  <a:pt x="71810" y="384992"/>
                </a:lnTo>
                <a:lnTo>
                  <a:pt x="8977" y="432556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99" name="object 55"/>
          <p:cNvSpPr/>
          <p:nvPr/>
        </p:nvSpPr>
        <p:spPr>
          <a:xfrm>
            <a:off x="5126916" y="3942985"/>
            <a:ext cx="72390" cy="433070"/>
          </a:xfrm>
          <a:custGeom>
            <a:avLst/>
            <a:gdLst/>
            <a:ahLst/>
            <a:cxnLst/>
            <a:rect l="l" t="t" r="r" b="b"/>
            <a:pathLst>
              <a:path w="72389" h="433070">
                <a:moveTo>
                  <a:pt x="8976" y="432555"/>
                </a:moveTo>
                <a:lnTo>
                  <a:pt x="0" y="43076"/>
                </a:lnTo>
                <a:lnTo>
                  <a:pt x="62834" y="0"/>
                </a:lnTo>
                <a:lnTo>
                  <a:pt x="71810" y="384992"/>
                </a:lnTo>
                <a:lnTo>
                  <a:pt x="8976" y="432555"/>
                </a:lnTo>
                <a:close/>
              </a:path>
            </a:pathLst>
          </a:custGeom>
          <a:ln w="7181">
            <a:solidFill>
              <a:srgbClr val="8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0" name="object 56"/>
          <p:cNvSpPr/>
          <p:nvPr/>
        </p:nvSpPr>
        <p:spPr>
          <a:xfrm>
            <a:off x="4989578" y="3969907"/>
            <a:ext cx="146685" cy="405765"/>
          </a:xfrm>
          <a:custGeom>
            <a:avLst/>
            <a:gdLst/>
            <a:ahLst/>
            <a:cxnLst/>
            <a:rect l="l" t="t" r="r" b="b"/>
            <a:pathLst>
              <a:path w="146685" h="405764">
                <a:moveTo>
                  <a:pt x="146313" y="405633"/>
                </a:moveTo>
                <a:lnTo>
                  <a:pt x="11668" y="388581"/>
                </a:lnTo>
                <a:lnTo>
                  <a:pt x="0" y="0"/>
                </a:lnTo>
                <a:lnTo>
                  <a:pt x="137337" y="16154"/>
                </a:lnTo>
                <a:lnTo>
                  <a:pt x="146313" y="405633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1" name="object 57"/>
          <p:cNvSpPr/>
          <p:nvPr/>
        </p:nvSpPr>
        <p:spPr>
          <a:xfrm>
            <a:off x="4989577" y="3969907"/>
            <a:ext cx="146685" cy="405765"/>
          </a:xfrm>
          <a:custGeom>
            <a:avLst/>
            <a:gdLst/>
            <a:ahLst/>
            <a:cxnLst/>
            <a:rect l="l" t="t" r="r" b="b"/>
            <a:pathLst>
              <a:path w="146685" h="405764">
                <a:moveTo>
                  <a:pt x="11669" y="388581"/>
                </a:moveTo>
                <a:lnTo>
                  <a:pt x="0" y="0"/>
                </a:lnTo>
                <a:lnTo>
                  <a:pt x="137338" y="16153"/>
                </a:lnTo>
                <a:lnTo>
                  <a:pt x="146314" y="405632"/>
                </a:lnTo>
                <a:lnTo>
                  <a:pt x="11669" y="388581"/>
                </a:lnTo>
                <a:close/>
              </a:path>
            </a:pathLst>
          </a:custGeom>
          <a:ln w="7180">
            <a:solidFill>
              <a:srgbClr val="8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2" name="object 58"/>
          <p:cNvSpPr/>
          <p:nvPr/>
        </p:nvSpPr>
        <p:spPr>
          <a:xfrm>
            <a:off x="5087421" y="2312377"/>
            <a:ext cx="102870" cy="1673860"/>
          </a:xfrm>
          <a:custGeom>
            <a:avLst/>
            <a:gdLst/>
            <a:ahLst/>
            <a:cxnLst/>
            <a:rect l="l" t="t" r="r" b="b"/>
            <a:pathLst>
              <a:path w="102869" h="1673860">
                <a:moveTo>
                  <a:pt x="39494" y="1673683"/>
                </a:moveTo>
                <a:lnTo>
                  <a:pt x="0" y="20640"/>
                </a:lnTo>
                <a:lnTo>
                  <a:pt x="66425" y="0"/>
                </a:lnTo>
                <a:lnTo>
                  <a:pt x="102328" y="1630607"/>
                </a:lnTo>
                <a:lnTo>
                  <a:pt x="39494" y="1673683"/>
                </a:lnTo>
                <a:close/>
              </a:path>
            </a:pathLst>
          </a:custGeom>
          <a:solidFill>
            <a:srgbClr val="66808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3" name="object 59"/>
          <p:cNvSpPr/>
          <p:nvPr/>
        </p:nvSpPr>
        <p:spPr>
          <a:xfrm>
            <a:off x="5087420" y="2312377"/>
            <a:ext cx="102870" cy="1673860"/>
          </a:xfrm>
          <a:custGeom>
            <a:avLst/>
            <a:gdLst/>
            <a:ahLst/>
            <a:cxnLst/>
            <a:rect l="l" t="t" r="r" b="b"/>
            <a:pathLst>
              <a:path w="102869" h="1673860">
                <a:moveTo>
                  <a:pt x="39495" y="1673683"/>
                </a:moveTo>
                <a:lnTo>
                  <a:pt x="0" y="20640"/>
                </a:lnTo>
                <a:lnTo>
                  <a:pt x="66425" y="0"/>
                </a:lnTo>
                <a:lnTo>
                  <a:pt x="102330" y="1630607"/>
                </a:lnTo>
                <a:lnTo>
                  <a:pt x="39495" y="1673683"/>
                </a:lnTo>
                <a:close/>
              </a:path>
            </a:pathLst>
          </a:custGeom>
          <a:ln w="7181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4" name="object 60"/>
          <p:cNvSpPr/>
          <p:nvPr/>
        </p:nvSpPr>
        <p:spPr>
          <a:xfrm>
            <a:off x="4943798" y="2325838"/>
            <a:ext cx="183515" cy="1660525"/>
          </a:xfrm>
          <a:custGeom>
            <a:avLst/>
            <a:gdLst/>
            <a:ahLst/>
            <a:cxnLst/>
            <a:rect l="l" t="t" r="r" b="b"/>
            <a:pathLst>
              <a:path w="183514" h="1660525">
                <a:moveTo>
                  <a:pt x="183116" y="1660223"/>
                </a:moveTo>
                <a:lnTo>
                  <a:pt x="45780" y="1644068"/>
                </a:lnTo>
                <a:lnTo>
                  <a:pt x="0" y="0"/>
                </a:lnTo>
                <a:lnTo>
                  <a:pt x="143622" y="7180"/>
                </a:lnTo>
                <a:lnTo>
                  <a:pt x="183116" y="1660223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5" name="object 61"/>
          <p:cNvSpPr/>
          <p:nvPr/>
        </p:nvSpPr>
        <p:spPr>
          <a:xfrm>
            <a:off x="4943798" y="2325839"/>
            <a:ext cx="183515" cy="1660525"/>
          </a:xfrm>
          <a:custGeom>
            <a:avLst/>
            <a:gdLst/>
            <a:ahLst/>
            <a:cxnLst/>
            <a:rect l="l" t="t" r="r" b="b"/>
            <a:pathLst>
              <a:path w="183514" h="1660525">
                <a:moveTo>
                  <a:pt x="45779" y="1644068"/>
                </a:moveTo>
                <a:lnTo>
                  <a:pt x="0" y="0"/>
                </a:lnTo>
                <a:lnTo>
                  <a:pt x="143621" y="7179"/>
                </a:lnTo>
                <a:lnTo>
                  <a:pt x="183117" y="1660222"/>
                </a:lnTo>
                <a:lnTo>
                  <a:pt x="45779" y="1644068"/>
                </a:lnTo>
                <a:close/>
              </a:path>
            </a:pathLst>
          </a:custGeom>
          <a:ln w="7181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6" name="object 62"/>
          <p:cNvSpPr/>
          <p:nvPr/>
        </p:nvSpPr>
        <p:spPr>
          <a:xfrm>
            <a:off x="5086523" y="2271994"/>
            <a:ext cx="67310" cy="61594"/>
          </a:xfrm>
          <a:custGeom>
            <a:avLst/>
            <a:gdLst/>
            <a:ahLst/>
            <a:cxnLst/>
            <a:rect l="l" t="t" r="r" b="b"/>
            <a:pathLst>
              <a:path w="67310" h="61594">
                <a:moveTo>
                  <a:pt x="897" y="61024"/>
                </a:moveTo>
                <a:lnTo>
                  <a:pt x="0" y="19742"/>
                </a:lnTo>
                <a:lnTo>
                  <a:pt x="66425" y="0"/>
                </a:lnTo>
                <a:lnTo>
                  <a:pt x="67322" y="40383"/>
                </a:lnTo>
                <a:lnTo>
                  <a:pt x="897" y="61024"/>
                </a:lnTo>
                <a:close/>
              </a:path>
            </a:pathLst>
          </a:custGeom>
          <a:solidFill>
            <a:srgbClr val="80404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7" name="object 63"/>
          <p:cNvSpPr/>
          <p:nvPr/>
        </p:nvSpPr>
        <p:spPr>
          <a:xfrm>
            <a:off x="5086522" y="2271994"/>
            <a:ext cx="67310" cy="61594"/>
          </a:xfrm>
          <a:custGeom>
            <a:avLst/>
            <a:gdLst/>
            <a:ahLst/>
            <a:cxnLst/>
            <a:rect l="l" t="t" r="r" b="b"/>
            <a:pathLst>
              <a:path w="67310" h="61594">
                <a:moveTo>
                  <a:pt x="897" y="61024"/>
                </a:moveTo>
                <a:lnTo>
                  <a:pt x="0" y="19743"/>
                </a:lnTo>
                <a:lnTo>
                  <a:pt x="66425" y="0"/>
                </a:lnTo>
                <a:lnTo>
                  <a:pt x="67322" y="40383"/>
                </a:lnTo>
                <a:lnTo>
                  <a:pt x="897" y="61024"/>
                </a:lnTo>
                <a:close/>
              </a:path>
            </a:pathLst>
          </a:custGeom>
          <a:ln w="7180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8" name="object 64"/>
          <p:cNvSpPr/>
          <p:nvPr/>
        </p:nvSpPr>
        <p:spPr>
          <a:xfrm>
            <a:off x="4942900" y="2284556"/>
            <a:ext cx="144780" cy="48895"/>
          </a:xfrm>
          <a:custGeom>
            <a:avLst/>
            <a:gdLst/>
            <a:ahLst/>
            <a:cxnLst/>
            <a:rect l="l" t="t" r="r" b="b"/>
            <a:pathLst>
              <a:path w="144780" h="48894">
                <a:moveTo>
                  <a:pt x="144520" y="48462"/>
                </a:moveTo>
                <a:lnTo>
                  <a:pt x="897" y="41282"/>
                </a:lnTo>
                <a:lnTo>
                  <a:pt x="0" y="0"/>
                </a:lnTo>
                <a:lnTo>
                  <a:pt x="143622" y="7180"/>
                </a:lnTo>
                <a:lnTo>
                  <a:pt x="144520" y="4846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09" name="object 65"/>
          <p:cNvSpPr/>
          <p:nvPr/>
        </p:nvSpPr>
        <p:spPr>
          <a:xfrm>
            <a:off x="4942900" y="2284557"/>
            <a:ext cx="144780" cy="48895"/>
          </a:xfrm>
          <a:custGeom>
            <a:avLst/>
            <a:gdLst/>
            <a:ahLst/>
            <a:cxnLst/>
            <a:rect l="l" t="t" r="r" b="b"/>
            <a:pathLst>
              <a:path w="144780" h="48894">
                <a:moveTo>
                  <a:pt x="897" y="41281"/>
                </a:moveTo>
                <a:lnTo>
                  <a:pt x="0" y="0"/>
                </a:lnTo>
                <a:lnTo>
                  <a:pt x="143621" y="7179"/>
                </a:lnTo>
                <a:lnTo>
                  <a:pt x="144519" y="48460"/>
                </a:lnTo>
                <a:lnTo>
                  <a:pt x="897" y="41281"/>
                </a:lnTo>
                <a:close/>
              </a:path>
            </a:pathLst>
          </a:custGeom>
          <a:ln w="7179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0" name="object 66"/>
          <p:cNvSpPr/>
          <p:nvPr/>
        </p:nvSpPr>
        <p:spPr>
          <a:xfrm>
            <a:off x="4942900" y="2264813"/>
            <a:ext cx="210185" cy="27305"/>
          </a:xfrm>
          <a:custGeom>
            <a:avLst/>
            <a:gdLst/>
            <a:ahLst/>
            <a:cxnLst/>
            <a:rect l="l" t="t" r="r" b="b"/>
            <a:pathLst>
              <a:path w="210185" h="27305">
                <a:moveTo>
                  <a:pt x="143622" y="26922"/>
                </a:moveTo>
                <a:lnTo>
                  <a:pt x="0" y="19742"/>
                </a:lnTo>
                <a:lnTo>
                  <a:pt x="68220" y="0"/>
                </a:lnTo>
                <a:lnTo>
                  <a:pt x="210047" y="7180"/>
                </a:lnTo>
                <a:lnTo>
                  <a:pt x="143622" y="26922"/>
                </a:lnTo>
                <a:close/>
              </a:path>
            </a:pathLst>
          </a:custGeom>
          <a:solidFill>
            <a:srgbClr val="BF606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1" name="object 67"/>
          <p:cNvSpPr/>
          <p:nvPr/>
        </p:nvSpPr>
        <p:spPr>
          <a:xfrm>
            <a:off x="4942900" y="2264814"/>
            <a:ext cx="210185" cy="27305"/>
          </a:xfrm>
          <a:custGeom>
            <a:avLst/>
            <a:gdLst/>
            <a:ahLst/>
            <a:cxnLst/>
            <a:rect l="l" t="t" r="r" b="b"/>
            <a:pathLst>
              <a:path w="210185" h="27305">
                <a:moveTo>
                  <a:pt x="143621" y="26922"/>
                </a:moveTo>
                <a:lnTo>
                  <a:pt x="210046" y="7179"/>
                </a:lnTo>
                <a:lnTo>
                  <a:pt x="68220" y="0"/>
                </a:lnTo>
                <a:lnTo>
                  <a:pt x="0" y="19743"/>
                </a:lnTo>
                <a:lnTo>
                  <a:pt x="143621" y="26922"/>
                </a:lnTo>
                <a:close/>
              </a:path>
            </a:pathLst>
          </a:custGeom>
          <a:ln w="7179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2" name="object 68"/>
          <p:cNvSpPr/>
          <p:nvPr/>
        </p:nvSpPr>
        <p:spPr>
          <a:xfrm>
            <a:off x="5483277" y="4489512"/>
            <a:ext cx="57785" cy="79375"/>
          </a:xfrm>
          <a:custGeom>
            <a:avLst/>
            <a:gdLst/>
            <a:ahLst/>
            <a:cxnLst/>
            <a:rect l="l" t="t" r="r" b="b"/>
            <a:pathLst>
              <a:path w="57785" h="79375">
                <a:moveTo>
                  <a:pt x="0" y="78973"/>
                </a:moveTo>
                <a:lnTo>
                  <a:pt x="0" y="51153"/>
                </a:lnTo>
                <a:lnTo>
                  <a:pt x="57450" y="0"/>
                </a:lnTo>
                <a:lnTo>
                  <a:pt x="57450" y="27819"/>
                </a:lnTo>
                <a:lnTo>
                  <a:pt x="0" y="78973"/>
                </a:lnTo>
                <a:close/>
              </a:path>
            </a:pathLst>
          </a:custGeom>
          <a:solidFill>
            <a:srgbClr val="4D1A33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3" name="object 69"/>
          <p:cNvSpPr/>
          <p:nvPr/>
        </p:nvSpPr>
        <p:spPr>
          <a:xfrm>
            <a:off x="5483277" y="4489512"/>
            <a:ext cx="57785" cy="79375"/>
          </a:xfrm>
          <a:custGeom>
            <a:avLst/>
            <a:gdLst/>
            <a:ahLst/>
            <a:cxnLst/>
            <a:rect l="l" t="t" r="r" b="b"/>
            <a:pathLst>
              <a:path w="57785" h="79375">
                <a:moveTo>
                  <a:pt x="0" y="78972"/>
                </a:moveTo>
                <a:lnTo>
                  <a:pt x="0" y="51152"/>
                </a:lnTo>
                <a:lnTo>
                  <a:pt x="57448" y="0"/>
                </a:lnTo>
                <a:lnTo>
                  <a:pt x="57448" y="27819"/>
                </a:lnTo>
                <a:lnTo>
                  <a:pt x="0" y="78972"/>
                </a:lnTo>
                <a:close/>
              </a:path>
            </a:pathLst>
          </a:custGeom>
          <a:ln w="7180">
            <a:solidFill>
              <a:srgbClr val="FF00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4" name="object 70"/>
          <p:cNvSpPr/>
          <p:nvPr/>
        </p:nvSpPr>
        <p:spPr>
          <a:xfrm>
            <a:off x="5344145" y="4521818"/>
            <a:ext cx="139700" cy="46990"/>
          </a:xfrm>
          <a:custGeom>
            <a:avLst/>
            <a:gdLst/>
            <a:ahLst/>
            <a:cxnLst/>
            <a:rect l="l" t="t" r="r" b="b"/>
            <a:pathLst>
              <a:path w="139700" h="46989">
                <a:moveTo>
                  <a:pt x="139131" y="46666"/>
                </a:moveTo>
                <a:lnTo>
                  <a:pt x="897" y="27819"/>
                </a:lnTo>
                <a:lnTo>
                  <a:pt x="0" y="0"/>
                </a:lnTo>
                <a:lnTo>
                  <a:pt x="139131" y="18847"/>
                </a:lnTo>
                <a:lnTo>
                  <a:pt x="139131" y="46666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5" name="object 71"/>
          <p:cNvSpPr/>
          <p:nvPr/>
        </p:nvSpPr>
        <p:spPr>
          <a:xfrm>
            <a:off x="5344144" y="4521820"/>
            <a:ext cx="139700" cy="46990"/>
          </a:xfrm>
          <a:custGeom>
            <a:avLst/>
            <a:gdLst/>
            <a:ahLst/>
            <a:cxnLst/>
            <a:rect l="l" t="t" r="r" b="b"/>
            <a:pathLst>
              <a:path w="139700" h="46989">
                <a:moveTo>
                  <a:pt x="897" y="27819"/>
                </a:moveTo>
                <a:lnTo>
                  <a:pt x="0" y="0"/>
                </a:lnTo>
                <a:lnTo>
                  <a:pt x="139133" y="18845"/>
                </a:lnTo>
                <a:lnTo>
                  <a:pt x="139133" y="46665"/>
                </a:lnTo>
                <a:lnTo>
                  <a:pt x="897" y="27819"/>
                </a:lnTo>
                <a:close/>
              </a:path>
            </a:pathLst>
          </a:custGeom>
          <a:ln w="7179">
            <a:solidFill>
              <a:srgbClr val="FF00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6" name="object 72"/>
          <p:cNvSpPr/>
          <p:nvPr/>
        </p:nvSpPr>
        <p:spPr>
          <a:xfrm>
            <a:off x="5481481" y="4404258"/>
            <a:ext cx="59690" cy="136525"/>
          </a:xfrm>
          <a:custGeom>
            <a:avLst/>
            <a:gdLst/>
            <a:ahLst/>
            <a:cxnLst/>
            <a:rect l="l" t="t" r="r" b="b"/>
            <a:pathLst>
              <a:path w="59689" h="136525">
                <a:moveTo>
                  <a:pt x="1795" y="136408"/>
                </a:moveTo>
                <a:lnTo>
                  <a:pt x="0" y="49357"/>
                </a:lnTo>
                <a:lnTo>
                  <a:pt x="58348" y="0"/>
                </a:lnTo>
                <a:lnTo>
                  <a:pt x="59245" y="85253"/>
                </a:lnTo>
                <a:lnTo>
                  <a:pt x="1795" y="136408"/>
                </a:lnTo>
                <a:close/>
              </a:path>
            </a:pathLst>
          </a:custGeom>
          <a:solidFill>
            <a:srgbClr val="4D4D8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7" name="object 73"/>
          <p:cNvSpPr/>
          <p:nvPr/>
        </p:nvSpPr>
        <p:spPr>
          <a:xfrm>
            <a:off x="5481482" y="4404258"/>
            <a:ext cx="59690" cy="136525"/>
          </a:xfrm>
          <a:custGeom>
            <a:avLst/>
            <a:gdLst/>
            <a:ahLst/>
            <a:cxnLst/>
            <a:rect l="l" t="t" r="r" b="b"/>
            <a:pathLst>
              <a:path w="59689" h="136525">
                <a:moveTo>
                  <a:pt x="1795" y="136407"/>
                </a:moveTo>
                <a:lnTo>
                  <a:pt x="0" y="49357"/>
                </a:lnTo>
                <a:lnTo>
                  <a:pt x="58346" y="0"/>
                </a:lnTo>
                <a:lnTo>
                  <a:pt x="59243" y="85254"/>
                </a:lnTo>
                <a:lnTo>
                  <a:pt x="1795" y="136407"/>
                </a:lnTo>
                <a:close/>
              </a:path>
            </a:pathLst>
          </a:custGeom>
          <a:ln w="7180">
            <a:solidFill>
              <a:srgbClr val="0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8" name="object 74"/>
          <p:cNvSpPr/>
          <p:nvPr/>
        </p:nvSpPr>
        <p:spPr>
          <a:xfrm>
            <a:off x="5343247" y="4435668"/>
            <a:ext cx="140335" cy="105410"/>
          </a:xfrm>
          <a:custGeom>
            <a:avLst/>
            <a:gdLst/>
            <a:ahLst/>
            <a:cxnLst/>
            <a:rect l="l" t="t" r="r" b="b"/>
            <a:pathLst>
              <a:path w="140335" h="105410">
                <a:moveTo>
                  <a:pt x="140030" y="104997"/>
                </a:moveTo>
                <a:lnTo>
                  <a:pt x="897" y="86151"/>
                </a:lnTo>
                <a:lnTo>
                  <a:pt x="0" y="0"/>
                </a:lnTo>
                <a:lnTo>
                  <a:pt x="138234" y="17947"/>
                </a:lnTo>
                <a:lnTo>
                  <a:pt x="140030" y="104997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19" name="object 75"/>
          <p:cNvSpPr/>
          <p:nvPr/>
        </p:nvSpPr>
        <p:spPr>
          <a:xfrm>
            <a:off x="5343246" y="4435667"/>
            <a:ext cx="140335" cy="105410"/>
          </a:xfrm>
          <a:custGeom>
            <a:avLst/>
            <a:gdLst/>
            <a:ahLst/>
            <a:cxnLst/>
            <a:rect l="l" t="t" r="r" b="b"/>
            <a:pathLst>
              <a:path w="140335" h="105410">
                <a:moveTo>
                  <a:pt x="897" y="86152"/>
                </a:moveTo>
                <a:lnTo>
                  <a:pt x="0" y="0"/>
                </a:lnTo>
                <a:lnTo>
                  <a:pt x="138235" y="17948"/>
                </a:lnTo>
                <a:lnTo>
                  <a:pt x="140031" y="104997"/>
                </a:lnTo>
                <a:lnTo>
                  <a:pt x="897" y="86152"/>
                </a:lnTo>
                <a:close/>
              </a:path>
            </a:pathLst>
          </a:custGeom>
          <a:ln w="7179">
            <a:solidFill>
              <a:srgbClr val="0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0" name="object 76"/>
          <p:cNvSpPr/>
          <p:nvPr/>
        </p:nvSpPr>
        <p:spPr>
          <a:xfrm>
            <a:off x="5480583" y="4318105"/>
            <a:ext cx="59690" cy="135890"/>
          </a:xfrm>
          <a:custGeom>
            <a:avLst/>
            <a:gdLst/>
            <a:ahLst/>
            <a:cxnLst/>
            <a:rect l="l" t="t" r="r" b="b"/>
            <a:pathLst>
              <a:path w="59689" h="135889">
                <a:moveTo>
                  <a:pt x="897" y="135510"/>
                </a:moveTo>
                <a:lnTo>
                  <a:pt x="0" y="49358"/>
                </a:lnTo>
                <a:lnTo>
                  <a:pt x="58348" y="0"/>
                </a:lnTo>
                <a:lnTo>
                  <a:pt x="59245" y="86152"/>
                </a:lnTo>
                <a:lnTo>
                  <a:pt x="897" y="135510"/>
                </a:lnTo>
                <a:close/>
              </a:path>
            </a:pathLst>
          </a:custGeom>
          <a:solidFill>
            <a:srgbClr val="808066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1" name="object 77"/>
          <p:cNvSpPr/>
          <p:nvPr/>
        </p:nvSpPr>
        <p:spPr>
          <a:xfrm>
            <a:off x="5480584" y="4318106"/>
            <a:ext cx="59690" cy="135890"/>
          </a:xfrm>
          <a:custGeom>
            <a:avLst/>
            <a:gdLst/>
            <a:ahLst/>
            <a:cxnLst/>
            <a:rect l="l" t="t" r="r" b="b"/>
            <a:pathLst>
              <a:path w="59689" h="135889">
                <a:moveTo>
                  <a:pt x="897" y="135510"/>
                </a:moveTo>
                <a:lnTo>
                  <a:pt x="0" y="49357"/>
                </a:lnTo>
                <a:lnTo>
                  <a:pt x="58346" y="0"/>
                </a:lnTo>
                <a:lnTo>
                  <a:pt x="59243" y="86152"/>
                </a:lnTo>
                <a:lnTo>
                  <a:pt x="897" y="135510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2" name="object 78"/>
          <p:cNvSpPr/>
          <p:nvPr/>
        </p:nvSpPr>
        <p:spPr>
          <a:xfrm>
            <a:off x="5341451" y="4349514"/>
            <a:ext cx="140335" cy="104139"/>
          </a:xfrm>
          <a:custGeom>
            <a:avLst/>
            <a:gdLst/>
            <a:ahLst/>
            <a:cxnLst/>
            <a:rect l="l" t="t" r="r" b="b"/>
            <a:pathLst>
              <a:path w="140335" h="104139">
                <a:moveTo>
                  <a:pt x="140029" y="104101"/>
                </a:moveTo>
                <a:lnTo>
                  <a:pt x="1795" y="86153"/>
                </a:lnTo>
                <a:lnTo>
                  <a:pt x="0" y="0"/>
                </a:lnTo>
                <a:lnTo>
                  <a:pt x="139131" y="17950"/>
                </a:lnTo>
                <a:lnTo>
                  <a:pt x="140029" y="104101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3" name="object 79"/>
          <p:cNvSpPr/>
          <p:nvPr/>
        </p:nvSpPr>
        <p:spPr>
          <a:xfrm>
            <a:off x="5341451" y="4349515"/>
            <a:ext cx="140335" cy="104139"/>
          </a:xfrm>
          <a:custGeom>
            <a:avLst/>
            <a:gdLst/>
            <a:ahLst/>
            <a:cxnLst/>
            <a:rect l="l" t="t" r="r" b="b"/>
            <a:pathLst>
              <a:path w="140335" h="104139">
                <a:moveTo>
                  <a:pt x="1795" y="86152"/>
                </a:moveTo>
                <a:lnTo>
                  <a:pt x="0" y="0"/>
                </a:lnTo>
                <a:lnTo>
                  <a:pt x="139133" y="17948"/>
                </a:lnTo>
                <a:lnTo>
                  <a:pt x="140031" y="104100"/>
                </a:lnTo>
                <a:lnTo>
                  <a:pt x="1795" y="86152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4" name="object 80"/>
          <p:cNvSpPr/>
          <p:nvPr/>
        </p:nvSpPr>
        <p:spPr>
          <a:xfrm>
            <a:off x="5474302" y="3913371"/>
            <a:ext cx="64769" cy="454659"/>
          </a:xfrm>
          <a:custGeom>
            <a:avLst/>
            <a:gdLst/>
            <a:ahLst/>
            <a:cxnLst/>
            <a:rect l="l" t="t" r="r" b="b"/>
            <a:pathLst>
              <a:path w="64769" h="454660">
                <a:moveTo>
                  <a:pt x="6281" y="454093"/>
                </a:moveTo>
                <a:lnTo>
                  <a:pt x="0" y="43076"/>
                </a:lnTo>
                <a:lnTo>
                  <a:pt x="59243" y="0"/>
                </a:lnTo>
                <a:lnTo>
                  <a:pt x="64629" y="404733"/>
                </a:lnTo>
                <a:lnTo>
                  <a:pt x="6281" y="454093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5" name="object 81"/>
          <p:cNvSpPr/>
          <p:nvPr/>
        </p:nvSpPr>
        <p:spPr>
          <a:xfrm>
            <a:off x="5474301" y="3913370"/>
            <a:ext cx="64769" cy="454659"/>
          </a:xfrm>
          <a:custGeom>
            <a:avLst/>
            <a:gdLst/>
            <a:ahLst/>
            <a:cxnLst/>
            <a:rect l="l" t="t" r="r" b="b"/>
            <a:pathLst>
              <a:path w="64769" h="454660">
                <a:moveTo>
                  <a:pt x="6283" y="454093"/>
                </a:moveTo>
                <a:lnTo>
                  <a:pt x="0" y="43076"/>
                </a:lnTo>
                <a:lnTo>
                  <a:pt x="59243" y="0"/>
                </a:lnTo>
                <a:lnTo>
                  <a:pt x="64629" y="404735"/>
                </a:lnTo>
                <a:lnTo>
                  <a:pt x="6283" y="454093"/>
                </a:lnTo>
                <a:close/>
              </a:path>
            </a:pathLst>
          </a:custGeom>
          <a:ln w="7181">
            <a:solidFill>
              <a:srgbClr val="8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6" name="object 82"/>
          <p:cNvSpPr/>
          <p:nvPr/>
        </p:nvSpPr>
        <p:spPr>
          <a:xfrm>
            <a:off x="5334269" y="3941190"/>
            <a:ext cx="146685" cy="426720"/>
          </a:xfrm>
          <a:custGeom>
            <a:avLst/>
            <a:gdLst/>
            <a:ahLst/>
            <a:cxnLst/>
            <a:rect l="l" t="t" r="r" b="b"/>
            <a:pathLst>
              <a:path w="146685" h="426720">
                <a:moveTo>
                  <a:pt x="146313" y="426273"/>
                </a:moveTo>
                <a:lnTo>
                  <a:pt x="7181" y="408324"/>
                </a:lnTo>
                <a:lnTo>
                  <a:pt x="0" y="0"/>
                </a:lnTo>
                <a:lnTo>
                  <a:pt x="140032" y="15256"/>
                </a:lnTo>
                <a:lnTo>
                  <a:pt x="146313" y="426273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7" name="object 83"/>
          <p:cNvSpPr/>
          <p:nvPr/>
        </p:nvSpPr>
        <p:spPr>
          <a:xfrm>
            <a:off x="5334270" y="3941190"/>
            <a:ext cx="146685" cy="426720"/>
          </a:xfrm>
          <a:custGeom>
            <a:avLst/>
            <a:gdLst/>
            <a:ahLst/>
            <a:cxnLst/>
            <a:rect l="l" t="t" r="r" b="b"/>
            <a:pathLst>
              <a:path w="146685" h="426720">
                <a:moveTo>
                  <a:pt x="7181" y="408324"/>
                </a:moveTo>
                <a:lnTo>
                  <a:pt x="0" y="0"/>
                </a:lnTo>
                <a:lnTo>
                  <a:pt x="140031" y="15256"/>
                </a:lnTo>
                <a:lnTo>
                  <a:pt x="146314" y="426273"/>
                </a:lnTo>
                <a:lnTo>
                  <a:pt x="7181" y="408324"/>
                </a:lnTo>
                <a:close/>
              </a:path>
            </a:pathLst>
          </a:custGeom>
          <a:ln w="7180">
            <a:solidFill>
              <a:srgbClr val="8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8" name="object 84"/>
          <p:cNvSpPr/>
          <p:nvPr/>
        </p:nvSpPr>
        <p:spPr>
          <a:xfrm>
            <a:off x="5451859" y="2289941"/>
            <a:ext cx="81915" cy="1666875"/>
          </a:xfrm>
          <a:custGeom>
            <a:avLst/>
            <a:gdLst/>
            <a:ahLst/>
            <a:cxnLst/>
            <a:rect l="l" t="t" r="r" b="b"/>
            <a:pathLst>
              <a:path w="81914" h="1666875">
                <a:moveTo>
                  <a:pt x="22442" y="1666505"/>
                </a:moveTo>
                <a:lnTo>
                  <a:pt x="0" y="20641"/>
                </a:lnTo>
                <a:lnTo>
                  <a:pt x="61936" y="0"/>
                </a:lnTo>
                <a:lnTo>
                  <a:pt x="81685" y="1623429"/>
                </a:lnTo>
                <a:lnTo>
                  <a:pt x="22442" y="1666505"/>
                </a:lnTo>
                <a:close/>
              </a:path>
            </a:pathLst>
          </a:custGeom>
          <a:solidFill>
            <a:srgbClr val="66808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29" name="object 85"/>
          <p:cNvSpPr/>
          <p:nvPr/>
        </p:nvSpPr>
        <p:spPr>
          <a:xfrm>
            <a:off x="5451860" y="2289942"/>
            <a:ext cx="81915" cy="1666875"/>
          </a:xfrm>
          <a:custGeom>
            <a:avLst/>
            <a:gdLst/>
            <a:ahLst/>
            <a:cxnLst/>
            <a:rect l="l" t="t" r="r" b="b"/>
            <a:pathLst>
              <a:path w="81914" h="1666875">
                <a:moveTo>
                  <a:pt x="22440" y="1666504"/>
                </a:moveTo>
                <a:lnTo>
                  <a:pt x="0" y="20640"/>
                </a:lnTo>
                <a:lnTo>
                  <a:pt x="61936" y="0"/>
                </a:lnTo>
                <a:lnTo>
                  <a:pt x="81684" y="1623428"/>
                </a:lnTo>
                <a:lnTo>
                  <a:pt x="22440" y="1666504"/>
                </a:lnTo>
                <a:close/>
              </a:path>
            </a:pathLst>
          </a:custGeom>
          <a:ln w="7181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0" name="object 86"/>
          <p:cNvSpPr/>
          <p:nvPr/>
        </p:nvSpPr>
        <p:spPr>
          <a:xfrm>
            <a:off x="5303750" y="2303403"/>
            <a:ext cx="170815" cy="1653539"/>
          </a:xfrm>
          <a:custGeom>
            <a:avLst/>
            <a:gdLst/>
            <a:ahLst/>
            <a:cxnLst/>
            <a:rect l="l" t="t" r="r" b="b"/>
            <a:pathLst>
              <a:path w="170814" h="1653539">
                <a:moveTo>
                  <a:pt x="170551" y="1653043"/>
                </a:moveTo>
                <a:lnTo>
                  <a:pt x="30519" y="1637786"/>
                </a:lnTo>
                <a:lnTo>
                  <a:pt x="0" y="0"/>
                </a:lnTo>
                <a:lnTo>
                  <a:pt x="148109" y="7179"/>
                </a:lnTo>
                <a:lnTo>
                  <a:pt x="170551" y="1653043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1" name="object 87"/>
          <p:cNvSpPr/>
          <p:nvPr/>
        </p:nvSpPr>
        <p:spPr>
          <a:xfrm>
            <a:off x="5303750" y="2303403"/>
            <a:ext cx="170815" cy="1653539"/>
          </a:xfrm>
          <a:custGeom>
            <a:avLst/>
            <a:gdLst/>
            <a:ahLst/>
            <a:cxnLst/>
            <a:rect l="l" t="t" r="r" b="b"/>
            <a:pathLst>
              <a:path w="170814" h="1653539">
                <a:moveTo>
                  <a:pt x="30519" y="1637786"/>
                </a:moveTo>
                <a:lnTo>
                  <a:pt x="0" y="0"/>
                </a:lnTo>
                <a:lnTo>
                  <a:pt x="148109" y="7179"/>
                </a:lnTo>
                <a:lnTo>
                  <a:pt x="170550" y="1653043"/>
                </a:lnTo>
                <a:lnTo>
                  <a:pt x="30519" y="1637786"/>
                </a:lnTo>
                <a:close/>
              </a:path>
            </a:pathLst>
          </a:custGeom>
          <a:ln w="7181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2" name="object 88"/>
          <p:cNvSpPr/>
          <p:nvPr/>
        </p:nvSpPr>
        <p:spPr>
          <a:xfrm>
            <a:off x="5303750" y="2282763"/>
            <a:ext cx="210185" cy="27940"/>
          </a:xfrm>
          <a:custGeom>
            <a:avLst/>
            <a:gdLst/>
            <a:ahLst/>
            <a:cxnLst/>
            <a:rect l="l" t="t" r="r" b="b"/>
            <a:pathLst>
              <a:path w="210185" h="27939">
                <a:moveTo>
                  <a:pt x="148109" y="27819"/>
                </a:moveTo>
                <a:lnTo>
                  <a:pt x="0" y="20639"/>
                </a:lnTo>
                <a:lnTo>
                  <a:pt x="64629" y="0"/>
                </a:lnTo>
                <a:lnTo>
                  <a:pt x="210045" y="7177"/>
                </a:lnTo>
                <a:lnTo>
                  <a:pt x="148109" y="27819"/>
                </a:lnTo>
                <a:close/>
              </a:path>
            </a:pathLst>
          </a:custGeom>
          <a:solidFill>
            <a:srgbClr val="99BFB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3" name="object 89"/>
          <p:cNvSpPr/>
          <p:nvPr/>
        </p:nvSpPr>
        <p:spPr>
          <a:xfrm>
            <a:off x="5303750" y="2282763"/>
            <a:ext cx="210185" cy="27940"/>
          </a:xfrm>
          <a:custGeom>
            <a:avLst/>
            <a:gdLst/>
            <a:ahLst/>
            <a:cxnLst/>
            <a:rect l="l" t="t" r="r" b="b"/>
            <a:pathLst>
              <a:path w="210185" h="27939">
                <a:moveTo>
                  <a:pt x="148109" y="27819"/>
                </a:moveTo>
                <a:lnTo>
                  <a:pt x="210046" y="7179"/>
                </a:lnTo>
                <a:lnTo>
                  <a:pt x="64629" y="0"/>
                </a:lnTo>
                <a:lnTo>
                  <a:pt x="0" y="20640"/>
                </a:lnTo>
                <a:lnTo>
                  <a:pt x="148109" y="27819"/>
                </a:lnTo>
                <a:close/>
              </a:path>
            </a:pathLst>
          </a:custGeom>
          <a:ln w="7179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4" name="object 90"/>
          <p:cNvSpPr/>
          <p:nvPr/>
        </p:nvSpPr>
        <p:spPr>
          <a:xfrm>
            <a:off x="5303750" y="2282763"/>
            <a:ext cx="210185" cy="27940"/>
          </a:xfrm>
          <a:custGeom>
            <a:avLst/>
            <a:gdLst/>
            <a:ahLst/>
            <a:cxnLst/>
            <a:rect l="l" t="t" r="r" b="b"/>
            <a:pathLst>
              <a:path w="210185" h="27939">
                <a:moveTo>
                  <a:pt x="148109" y="27819"/>
                </a:moveTo>
                <a:lnTo>
                  <a:pt x="0" y="20639"/>
                </a:lnTo>
                <a:lnTo>
                  <a:pt x="64629" y="0"/>
                </a:lnTo>
                <a:lnTo>
                  <a:pt x="210045" y="7177"/>
                </a:lnTo>
                <a:lnTo>
                  <a:pt x="148109" y="27819"/>
                </a:lnTo>
                <a:close/>
              </a:path>
            </a:pathLst>
          </a:custGeom>
          <a:solidFill>
            <a:srgbClr val="BF606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5" name="object 91"/>
          <p:cNvSpPr/>
          <p:nvPr/>
        </p:nvSpPr>
        <p:spPr>
          <a:xfrm>
            <a:off x="5303750" y="2282763"/>
            <a:ext cx="210185" cy="27940"/>
          </a:xfrm>
          <a:custGeom>
            <a:avLst/>
            <a:gdLst/>
            <a:ahLst/>
            <a:cxnLst/>
            <a:rect l="l" t="t" r="r" b="b"/>
            <a:pathLst>
              <a:path w="210185" h="27939">
                <a:moveTo>
                  <a:pt x="148109" y="27819"/>
                </a:moveTo>
                <a:lnTo>
                  <a:pt x="210046" y="7179"/>
                </a:lnTo>
                <a:lnTo>
                  <a:pt x="64629" y="0"/>
                </a:lnTo>
                <a:lnTo>
                  <a:pt x="0" y="20640"/>
                </a:lnTo>
                <a:lnTo>
                  <a:pt x="148109" y="27819"/>
                </a:lnTo>
                <a:close/>
              </a:path>
            </a:pathLst>
          </a:custGeom>
          <a:ln w="7179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6" name="object 92"/>
          <p:cNvSpPr/>
          <p:nvPr/>
        </p:nvSpPr>
        <p:spPr>
          <a:xfrm>
            <a:off x="5831559" y="3471841"/>
            <a:ext cx="57785" cy="1145540"/>
          </a:xfrm>
          <a:custGeom>
            <a:avLst/>
            <a:gdLst/>
            <a:ahLst/>
            <a:cxnLst/>
            <a:rect l="l" t="t" r="r" b="b"/>
            <a:pathLst>
              <a:path w="57785" h="1145539">
                <a:moveTo>
                  <a:pt x="4488" y="1145103"/>
                </a:moveTo>
                <a:lnTo>
                  <a:pt x="0" y="38587"/>
                </a:lnTo>
                <a:lnTo>
                  <a:pt x="55655" y="0"/>
                </a:lnTo>
                <a:lnTo>
                  <a:pt x="57450" y="1092156"/>
                </a:lnTo>
                <a:lnTo>
                  <a:pt x="4488" y="1145103"/>
                </a:lnTo>
                <a:close/>
              </a:path>
            </a:pathLst>
          </a:custGeom>
          <a:solidFill>
            <a:srgbClr val="4D4D8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7" name="object 93"/>
          <p:cNvSpPr/>
          <p:nvPr/>
        </p:nvSpPr>
        <p:spPr>
          <a:xfrm>
            <a:off x="5831560" y="3471841"/>
            <a:ext cx="57785" cy="1145540"/>
          </a:xfrm>
          <a:custGeom>
            <a:avLst/>
            <a:gdLst/>
            <a:ahLst/>
            <a:cxnLst/>
            <a:rect l="l" t="t" r="r" b="b"/>
            <a:pathLst>
              <a:path w="57785" h="1145539">
                <a:moveTo>
                  <a:pt x="4488" y="1145104"/>
                </a:moveTo>
                <a:lnTo>
                  <a:pt x="0" y="38588"/>
                </a:lnTo>
                <a:lnTo>
                  <a:pt x="55653" y="0"/>
                </a:lnTo>
                <a:lnTo>
                  <a:pt x="57448" y="1092157"/>
                </a:lnTo>
                <a:lnTo>
                  <a:pt x="4488" y="1145104"/>
                </a:lnTo>
                <a:close/>
              </a:path>
            </a:pathLst>
          </a:custGeom>
          <a:ln w="7181">
            <a:solidFill>
              <a:srgbClr val="0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8" name="object 94"/>
          <p:cNvSpPr/>
          <p:nvPr/>
        </p:nvSpPr>
        <p:spPr>
          <a:xfrm>
            <a:off x="5685245" y="3496072"/>
            <a:ext cx="151130" cy="1121410"/>
          </a:xfrm>
          <a:custGeom>
            <a:avLst/>
            <a:gdLst/>
            <a:ahLst/>
            <a:cxnLst/>
            <a:rect l="l" t="t" r="r" b="b"/>
            <a:pathLst>
              <a:path w="151129" h="1121410">
                <a:moveTo>
                  <a:pt x="150802" y="1120873"/>
                </a:moveTo>
                <a:lnTo>
                  <a:pt x="8977" y="1101131"/>
                </a:lnTo>
                <a:lnTo>
                  <a:pt x="0" y="0"/>
                </a:lnTo>
                <a:lnTo>
                  <a:pt x="146313" y="14356"/>
                </a:lnTo>
                <a:lnTo>
                  <a:pt x="150802" y="1120873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39" name="object 95"/>
          <p:cNvSpPr/>
          <p:nvPr/>
        </p:nvSpPr>
        <p:spPr>
          <a:xfrm>
            <a:off x="5685245" y="3496071"/>
            <a:ext cx="151130" cy="1121410"/>
          </a:xfrm>
          <a:custGeom>
            <a:avLst/>
            <a:gdLst/>
            <a:ahLst/>
            <a:cxnLst/>
            <a:rect l="l" t="t" r="r" b="b"/>
            <a:pathLst>
              <a:path w="151129" h="1121410">
                <a:moveTo>
                  <a:pt x="8976" y="1101131"/>
                </a:moveTo>
                <a:lnTo>
                  <a:pt x="0" y="0"/>
                </a:lnTo>
                <a:lnTo>
                  <a:pt x="146314" y="14358"/>
                </a:lnTo>
                <a:lnTo>
                  <a:pt x="150802" y="1120874"/>
                </a:lnTo>
                <a:lnTo>
                  <a:pt x="8976" y="1101131"/>
                </a:lnTo>
                <a:close/>
              </a:path>
            </a:pathLst>
          </a:custGeom>
          <a:ln w="7181">
            <a:solidFill>
              <a:srgbClr val="0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0" name="object 96"/>
          <p:cNvSpPr/>
          <p:nvPr/>
        </p:nvSpPr>
        <p:spPr>
          <a:xfrm>
            <a:off x="5829766" y="2900184"/>
            <a:ext cx="57785" cy="610235"/>
          </a:xfrm>
          <a:custGeom>
            <a:avLst/>
            <a:gdLst/>
            <a:ahLst/>
            <a:cxnLst/>
            <a:rect l="l" t="t" r="r" b="b"/>
            <a:pathLst>
              <a:path w="57785" h="610235">
                <a:moveTo>
                  <a:pt x="1793" y="610243"/>
                </a:moveTo>
                <a:lnTo>
                  <a:pt x="0" y="29614"/>
                </a:lnTo>
                <a:lnTo>
                  <a:pt x="55652" y="0"/>
                </a:lnTo>
                <a:lnTo>
                  <a:pt x="57448" y="571656"/>
                </a:lnTo>
                <a:lnTo>
                  <a:pt x="1793" y="610243"/>
                </a:lnTo>
                <a:close/>
              </a:path>
            </a:pathLst>
          </a:custGeom>
          <a:solidFill>
            <a:srgbClr val="330033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1" name="object 97"/>
          <p:cNvSpPr/>
          <p:nvPr/>
        </p:nvSpPr>
        <p:spPr>
          <a:xfrm>
            <a:off x="5829765" y="2900186"/>
            <a:ext cx="57785" cy="610235"/>
          </a:xfrm>
          <a:custGeom>
            <a:avLst/>
            <a:gdLst/>
            <a:ahLst/>
            <a:cxnLst/>
            <a:rect l="l" t="t" r="r" b="b"/>
            <a:pathLst>
              <a:path w="57785" h="610235">
                <a:moveTo>
                  <a:pt x="1795" y="610243"/>
                </a:moveTo>
                <a:lnTo>
                  <a:pt x="0" y="29614"/>
                </a:lnTo>
                <a:lnTo>
                  <a:pt x="55653" y="0"/>
                </a:lnTo>
                <a:lnTo>
                  <a:pt x="57448" y="571654"/>
                </a:lnTo>
                <a:lnTo>
                  <a:pt x="1795" y="610243"/>
                </a:lnTo>
                <a:close/>
              </a:path>
            </a:pathLst>
          </a:custGeom>
          <a:ln w="7181">
            <a:solidFill>
              <a:srgbClr val="8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2" name="object 98"/>
          <p:cNvSpPr/>
          <p:nvPr/>
        </p:nvSpPr>
        <p:spPr>
          <a:xfrm>
            <a:off x="5680757" y="2919032"/>
            <a:ext cx="151130" cy="591820"/>
          </a:xfrm>
          <a:custGeom>
            <a:avLst/>
            <a:gdLst/>
            <a:ahLst/>
            <a:cxnLst/>
            <a:rect l="l" t="t" r="r" b="b"/>
            <a:pathLst>
              <a:path w="151129" h="591819">
                <a:moveTo>
                  <a:pt x="150801" y="591397"/>
                </a:moveTo>
                <a:lnTo>
                  <a:pt x="4488" y="577039"/>
                </a:lnTo>
                <a:lnTo>
                  <a:pt x="0" y="0"/>
                </a:lnTo>
                <a:lnTo>
                  <a:pt x="149008" y="10767"/>
                </a:lnTo>
                <a:lnTo>
                  <a:pt x="150801" y="591397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3" name="object 99"/>
          <p:cNvSpPr/>
          <p:nvPr/>
        </p:nvSpPr>
        <p:spPr>
          <a:xfrm>
            <a:off x="5680757" y="2919032"/>
            <a:ext cx="151130" cy="591820"/>
          </a:xfrm>
          <a:custGeom>
            <a:avLst/>
            <a:gdLst/>
            <a:ahLst/>
            <a:cxnLst/>
            <a:rect l="l" t="t" r="r" b="b"/>
            <a:pathLst>
              <a:path w="151129" h="591819">
                <a:moveTo>
                  <a:pt x="4488" y="577039"/>
                </a:moveTo>
                <a:lnTo>
                  <a:pt x="0" y="0"/>
                </a:lnTo>
                <a:lnTo>
                  <a:pt x="149007" y="10769"/>
                </a:lnTo>
                <a:lnTo>
                  <a:pt x="150802" y="591398"/>
                </a:lnTo>
                <a:lnTo>
                  <a:pt x="4488" y="577039"/>
                </a:lnTo>
                <a:close/>
              </a:path>
            </a:pathLst>
          </a:custGeom>
          <a:ln w="7180">
            <a:solidFill>
              <a:srgbClr val="8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4" name="object 100"/>
          <p:cNvSpPr/>
          <p:nvPr/>
        </p:nvSpPr>
        <p:spPr>
          <a:xfrm>
            <a:off x="5827072" y="2308788"/>
            <a:ext cx="58419" cy="621030"/>
          </a:xfrm>
          <a:custGeom>
            <a:avLst/>
            <a:gdLst/>
            <a:ahLst/>
            <a:cxnLst/>
            <a:rect l="l" t="t" r="r" b="b"/>
            <a:pathLst>
              <a:path w="58420" h="621030">
                <a:moveTo>
                  <a:pt x="2692" y="621011"/>
                </a:moveTo>
                <a:lnTo>
                  <a:pt x="0" y="20639"/>
                </a:lnTo>
                <a:lnTo>
                  <a:pt x="57448" y="0"/>
                </a:lnTo>
                <a:lnTo>
                  <a:pt x="58346" y="591396"/>
                </a:lnTo>
                <a:lnTo>
                  <a:pt x="2692" y="621011"/>
                </a:lnTo>
                <a:close/>
              </a:path>
            </a:pathLst>
          </a:custGeom>
          <a:solidFill>
            <a:srgbClr val="66808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5" name="object 101"/>
          <p:cNvSpPr/>
          <p:nvPr/>
        </p:nvSpPr>
        <p:spPr>
          <a:xfrm>
            <a:off x="5827072" y="2308788"/>
            <a:ext cx="58419" cy="621030"/>
          </a:xfrm>
          <a:custGeom>
            <a:avLst/>
            <a:gdLst/>
            <a:ahLst/>
            <a:cxnLst/>
            <a:rect l="l" t="t" r="r" b="b"/>
            <a:pathLst>
              <a:path w="58420" h="621030">
                <a:moveTo>
                  <a:pt x="2692" y="621012"/>
                </a:moveTo>
                <a:lnTo>
                  <a:pt x="0" y="20640"/>
                </a:lnTo>
                <a:lnTo>
                  <a:pt x="57448" y="0"/>
                </a:lnTo>
                <a:lnTo>
                  <a:pt x="58346" y="591398"/>
                </a:lnTo>
                <a:lnTo>
                  <a:pt x="2692" y="621012"/>
                </a:lnTo>
                <a:close/>
              </a:path>
            </a:pathLst>
          </a:custGeom>
          <a:ln w="7181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6" name="object 102"/>
          <p:cNvSpPr/>
          <p:nvPr/>
        </p:nvSpPr>
        <p:spPr>
          <a:xfrm>
            <a:off x="5675371" y="2322248"/>
            <a:ext cx="154940" cy="607695"/>
          </a:xfrm>
          <a:custGeom>
            <a:avLst/>
            <a:gdLst/>
            <a:ahLst/>
            <a:cxnLst/>
            <a:rect l="l" t="t" r="r" b="b"/>
            <a:pathLst>
              <a:path w="154939" h="607694">
                <a:moveTo>
                  <a:pt x="154394" y="607550"/>
                </a:moveTo>
                <a:lnTo>
                  <a:pt x="5385" y="596783"/>
                </a:lnTo>
                <a:lnTo>
                  <a:pt x="0" y="0"/>
                </a:lnTo>
                <a:lnTo>
                  <a:pt x="151701" y="7179"/>
                </a:lnTo>
                <a:lnTo>
                  <a:pt x="154394" y="60755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7" name="object 103"/>
          <p:cNvSpPr/>
          <p:nvPr/>
        </p:nvSpPr>
        <p:spPr>
          <a:xfrm>
            <a:off x="5675371" y="2322249"/>
            <a:ext cx="154940" cy="607695"/>
          </a:xfrm>
          <a:custGeom>
            <a:avLst/>
            <a:gdLst/>
            <a:ahLst/>
            <a:cxnLst/>
            <a:rect l="l" t="t" r="r" b="b"/>
            <a:pathLst>
              <a:path w="154939" h="607694">
                <a:moveTo>
                  <a:pt x="5385" y="596782"/>
                </a:moveTo>
                <a:lnTo>
                  <a:pt x="0" y="0"/>
                </a:lnTo>
                <a:lnTo>
                  <a:pt x="151700" y="7179"/>
                </a:lnTo>
                <a:lnTo>
                  <a:pt x="154393" y="607551"/>
                </a:lnTo>
                <a:lnTo>
                  <a:pt x="5385" y="596782"/>
                </a:lnTo>
                <a:close/>
              </a:path>
            </a:pathLst>
          </a:custGeom>
          <a:ln w="7180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8" name="object 104"/>
          <p:cNvSpPr/>
          <p:nvPr/>
        </p:nvSpPr>
        <p:spPr>
          <a:xfrm>
            <a:off x="5675370" y="2301608"/>
            <a:ext cx="209550" cy="27940"/>
          </a:xfrm>
          <a:custGeom>
            <a:avLst/>
            <a:gdLst/>
            <a:ahLst/>
            <a:cxnLst/>
            <a:rect l="l" t="t" r="r" b="b"/>
            <a:pathLst>
              <a:path w="209550" h="27939">
                <a:moveTo>
                  <a:pt x="151702" y="27819"/>
                </a:moveTo>
                <a:lnTo>
                  <a:pt x="0" y="20639"/>
                </a:lnTo>
                <a:lnTo>
                  <a:pt x="59245" y="0"/>
                </a:lnTo>
                <a:lnTo>
                  <a:pt x="209150" y="7179"/>
                </a:lnTo>
                <a:lnTo>
                  <a:pt x="151702" y="27819"/>
                </a:lnTo>
                <a:close/>
              </a:path>
            </a:pathLst>
          </a:custGeom>
          <a:solidFill>
            <a:srgbClr val="99BFB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9" name="object 105"/>
          <p:cNvSpPr/>
          <p:nvPr/>
        </p:nvSpPr>
        <p:spPr>
          <a:xfrm>
            <a:off x="5675371" y="2301608"/>
            <a:ext cx="209550" cy="27940"/>
          </a:xfrm>
          <a:custGeom>
            <a:avLst/>
            <a:gdLst/>
            <a:ahLst/>
            <a:cxnLst/>
            <a:rect l="l" t="t" r="r" b="b"/>
            <a:pathLst>
              <a:path w="209550" h="27939">
                <a:moveTo>
                  <a:pt x="151700" y="27819"/>
                </a:moveTo>
                <a:lnTo>
                  <a:pt x="209149" y="7179"/>
                </a:lnTo>
                <a:lnTo>
                  <a:pt x="59243" y="0"/>
                </a:lnTo>
                <a:lnTo>
                  <a:pt x="0" y="20640"/>
                </a:lnTo>
                <a:lnTo>
                  <a:pt x="151700" y="27819"/>
                </a:lnTo>
                <a:close/>
              </a:path>
            </a:pathLst>
          </a:custGeom>
          <a:ln w="7179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0" name="object 106"/>
          <p:cNvSpPr/>
          <p:nvPr/>
        </p:nvSpPr>
        <p:spPr>
          <a:xfrm>
            <a:off x="5675370" y="2301608"/>
            <a:ext cx="209550" cy="27940"/>
          </a:xfrm>
          <a:custGeom>
            <a:avLst/>
            <a:gdLst/>
            <a:ahLst/>
            <a:cxnLst/>
            <a:rect l="l" t="t" r="r" b="b"/>
            <a:pathLst>
              <a:path w="209550" h="27939">
                <a:moveTo>
                  <a:pt x="151702" y="27819"/>
                </a:moveTo>
                <a:lnTo>
                  <a:pt x="0" y="20639"/>
                </a:lnTo>
                <a:lnTo>
                  <a:pt x="59245" y="0"/>
                </a:lnTo>
                <a:lnTo>
                  <a:pt x="209150" y="7179"/>
                </a:lnTo>
                <a:lnTo>
                  <a:pt x="151702" y="27819"/>
                </a:lnTo>
                <a:close/>
              </a:path>
            </a:pathLst>
          </a:custGeom>
          <a:solidFill>
            <a:srgbClr val="BF606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1" name="object 107"/>
          <p:cNvSpPr/>
          <p:nvPr/>
        </p:nvSpPr>
        <p:spPr>
          <a:xfrm>
            <a:off x="5675371" y="2301608"/>
            <a:ext cx="209550" cy="27940"/>
          </a:xfrm>
          <a:custGeom>
            <a:avLst/>
            <a:gdLst/>
            <a:ahLst/>
            <a:cxnLst/>
            <a:rect l="l" t="t" r="r" b="b"/>
            <a:pathLst>
              <a:path w="209550" h="27939">
                <a:moveTo>
                  <a:pt x="151700" y="27819"/>
                </a:moveTo>
                <a:lnTo>
                  <a:pt x="209149" y="7179"/>
                </a:lnTo>
                <a:lnTo>
                  <a:pt x="59243" y="0"/>
                </a:lnTo>
                <a:lnTo>
                  <a:pt x="0" y="20640"/>
                </a:lnTo>
                <a:lnTo>
                  <a:pt x="151700" y="27819"/>
                </a:lnTo>
                <a:close/>
              </a:path>
            </a:pathLst>
          </a:custGeom>
          <a:ln w="7179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2" name="object 108"/>
          <p:cNvSpPr/>
          <p:nvPr/>
        </p:nvSpPr>
        <p:spPr>
          <a:xfrm>
            <a:off x="6197795" y="2327633"/>
            <a:ext cx="67310" cy="2338705"/>
          </a:xfrm>
          <a:custGeom>
            <a:avLst/>
            <a:gdLst/>
            <a:ahLst/>
            <a:cxnLst/>
            <a:rect l="l" t="t" r="r" b="b"/>
            <a:pathLst>
              <a:path w="67310" h="2338704">
                <a:moveTo>
                  <a:pt x="0" y="2338670"/>
                </a:moveTo>
                <a:lnTo>
                  <a:pt x="15260" y="22434"/>
                </a:lnTo>
                <a:lnTo>
                  <a:pt x="67322" y="0"/>
                </a:lnTo>
                <a:lnTo>
                  <a:pt x="49370" y="2284824"/>
                </a:lnTo>
                <a:lnTo>
                  <a:pt x="0" y="2338670"/>
                </a:lnTo>
                <a:close/>
              </a:path>
            </a:pathLst>
          </a:custGeom>
          <a:solidFill>
            <a:srgbClr val="66808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3" name="object 109"/>
          <p:cNvSpPr/>
          <p:nvPr/>
        </p:nvSpPr>
        <p:spPr>
          <a:xfrm>
            <a:off x="6197795" y="2327634"/>
            <a:ext cx="67310" cy="2338705"/>
          </a:xfrm>
          <a:custGeom>
            <a:avLst/>
            <a:gdLst/>
            <a:ahLst/>
            <a:cxnLst/>
            <a:rect l="l" t="t" r="r" b="b"/>
            <a:pathLst>
              <a:path w="67310" h="2338704">
                <a:moveTo>
                  <a:pt x="0" y="2338670"/>
                </a:moveTo>
                <a:lnTo>
                  <a:pt x="15259" y="22435"/>
                </a:lnTo>
                <a:lnTo>
                  <a:pt x="67322" y="0"/>
                </a:lnTo>
                <a:lnTo>
                  <a:pt x="49369" y="2284824"/>
                </a:lnTo>
                <a:lnTo>
                  <a:pt x="0" y="2338670"/>
                </a:lnTo>
                <a:close/>
              </a:path>
            </a:pathLst>
          </a:custGeom>
          <a:ln w="7181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4" name="object 110"/>
          <p:cNvSpPr/>
          <p:nvPr/>
        </p:nvSpPr>
        <p:spPr>
          <a:xfrm>
            <a:off x="6052379" y="2341992"/>
            <a:ext cx="161290" cy="2324735"/>
          </a:xfrm>
          <a:custGeom>
            <a:avLst/>
            <a:gdLst/>
            <a:ahLst/>
            <a:cxnLst/>
            <a:rect l="l" t="t" r="r" b="b"/>
            <a:pathLst>
              <a:path w="161289" h="2324735">
                <a:moveTo>
                  <a:pt x="145416" y="2324311"/>
                </a:moveTo>
                <a:lnTo>
                  <a:pt x="0" y="2304567"/>
                </a:lnTo>
                <a:lnTo>
                  <a:pt x="5384" y="0"/>
                </a:lnTo>
                <a:lnTo>
                  <a:pt x="160676" y="8074"/>
                </a:lnTo>
                <a:lnTo>
                  <a:pt x="145416" y="2324311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5" name="object 111"/>
          <p:cNvSpPr/>
          <p:nvPr/>
        </p:nvSpPr>
        <p:spPr>
          <a:xfrm>
            <a:off x="6052378" y="2341992"/>
            <a:ext cx="161290" cy="2324735"/>
          </a:xfrm>
          <a:custGeom>
            <a:avLst/>
            <a:gdLst/>
            <a:ahLst/>
            <a:cxnLst/>
            <a:rect l="l" t="t" r="r" b="b"/>
            <a:pathLst>
              <a:path w="161289" h="2324735">
                <a:moveTo>
                  <a:pt x="0" y="2304568"/>
                </a:moveTo>
                <a:lnTo>
                  <a:pt x="5385" y="0"/>
                </a:lnTo>
                <a:lnTo>
                  <a:pt x="160676" y="8076"/>
                </a:lnTo>
                <a:lnTo>
                  <a:pt x="145417" y="2324311"/>
                </a:lnTo>
                <a:lnTo>
                  <a:pt x="0" y="2304568"/>
                </a:lnTo>
                <a:close/>
              </a:path>
            </a:pathLst>
          </a:custGeom>
          <a:ln w="7181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6" name="object 112"/>
          <p:cNvSpPr/>
          <p:nvPr/>
        </p:nvSpPr>
        <p:spPr>
          <a:xfrm>
            <a:off x="6057763" y="2320453"/>
            <a:ext cx="207645" cy="29845"/>
          </a:xfrm>
          <a:custGeom>
            <a:avLst/>
            <a:gdLst/>
            <a:ahLst/>
            <a:cxnLst/>
            <a:rect l="l" t="t" r="r" b="b"/>
            <a:pathLst>
              <a:path w="207645" h="29844">
                <a:moveTo>
                  <a:pt x="155292" y="29613"/>
                </a:moveTo>
                <a:lnTo>
                  <a:pt x="0" y="21538"/>
                </a:lnTo>
                <a:lnTo>
                  <a:pt x="53859" y="0"/>
                </a:lnTo>
                <a:lnTo>
                  <a:pt x="207354" y="7179"/>
                </a:lnTo>
                <a:lnTo>
                  <a:pt x="155292" y="29613"/>
                </a:lnTo>
                <a:close/>
              </a:path>
            </a:pathLst>
          </a:custGeom>
          <a:solidFill>
            <a:srgbClr val="99BFB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7" name="object 113"/>
          <p:cNvSpPr/>
          <p:nvPr/>
        </p:nvSpPr>
        <p:spPr>
          <a:xfrm>
            <a:off x="6057764" y="2320454"/>
            <a:ext cx="207645" cy="29845"/>
          </a:xfrm>
          <a:custGeom>
            <a:avLst/>
            <a:gdLst/>
            <a:ahLst/>
            <a:cxnLst/>
            <a:rect l="l" t="t" r="r" b="b"/>
            <a:pathLst>
              <a:path w="207645" h="29844">
                <a:moveTo>
                  <a:pt x="155291" y="29614"/>
                </a:moveTo>
                <a:lnTo>
                  <a:pt x="207353" y="7179"/>
                </a:lnTo>
                <a:lnTo>
                  <a:pt x="53858" y="0"/>
                </a:lnTo>
                <a:lnTo>
                  <a:pt x="0" y="21538"/>
                </a:lnTo>
                <a:lnTo>
                  <a:pt x="155291" y="29614"/>
                </a:lnTo>
                <a:close/>
              </a:path>
            </a:pathLst>
          </a:custGeom>
          <a:ln w="7179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8" name="object 114"/>
          <p:cNvSpPr/>
          <p:nvPr/>
        </p:nvSpPr>
        <p:spPr>
          <a:xfrm>
            <a:off x="6057763" y="2320453"/>
            <a:ext cx="207645" cy="29845"/>
          </a:xfrm>
          <a:custGeom>
            <a:avLst/>
            <a:gdLst/>
            <a:ahLst/>
            <a:cxnLst/>
            <a:rect l="l" t="t" r="r" b="b"/>
            <a:pathLst>
              <a:path w="207645" h="29844">
                <a:moveTo>
                  <a:pt x="155292" y="29613"/>
                </a:moveTo>
                <a:lnTo>
                  <a:pt x="0" y="21538"/>
                </a:lnTo>
                <a:lnTo>
                  <a:pt x="53859" y="0"/>
                </a:lnTo>
                <a:lnTo>
                  <a:pt x="207354" y="7179"/>
                </a:lnTo>
                <a:lnTo>
                  <a:pt x="155292" y="29613"/>
                </a:lnTo>
                <a:close/>
              </a:path>
            </a:pathLst>
          </a:custGeom>
          <a:solidFill>
            <a:srgbClr val="BF606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59" name="object 115"/>
          <p:cNvSpPr/>
          <p:nvPr/>
        </p:nvSpPr>
        <p:spPr>
          <a:xfrm>
            <a:off x="6057764" y="2320454"/>
            <a:ext cx="207645" cy="29845"/>
          </a:xfrm>
          <a:custGeom>
            <a:avLst/>
            <a:gdLst/>
            <a:ahLst/>
            <a:cxnLst/>
            <a:rect l="l" t="t" r="r" b="b"/>
            <a:pathLst>
              <a:path w="207645" h="29844">
                <a:moveTo>
                  <a:pt x="155291" y="29614"/>
                </a:moveTo>
                <a:lnTo>
                  <a:pt x="207353" y="7179"/>
                </a:lnTo>
                <a:lnTo>
                  <a:pt x="53858" y="0"/>
                </a:lnTo>
                <a:lnTo>
                  <a:pt x="0" y="21538"/>
                </a:lnTo>
                <a:lnTo>
                  <a:pt x="155291" y="29614"/>
                </a:lnTo>
                <a:close/>
              </a:path>
            </a:pathLst>
          </a:custGeom>
          <a:ln w="7179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0" name="object 116"/>
          <p:cNvSpPr/>
          <p:nvPr/>
        </p:nvSpPr>
        <p:spPr>
          <a:xfrm>
            <a:off x="6570315" y="4607073"/>
            <a:ext cx="45085" cy="109855"/>
          </a:xfrm>
          <a:custGeom>
            <a:avLst/>
            <a:gdLst/>
            <a:ahLst/>
            <a:cxnLst/>
            <a:rect l="l" t="t" r="r" b="b"/>
            <a:pathLst>
              <a:path w="45085" h="109854">
                <a:moveTo>
                  <a:pt x="0" y="109485"/>
                </a:moveTo>
                <a:lnTo>
                  <a:pt x="897" y="54744"/>
                </a:lnTo>
                <a:lnTo>
                  <a:pt x="44880" y="0"/>
                </a:lnTo>
                <a:lnTo>
                  <a:pt x="43982" y="53846"/>
                </a:lnTo>
                <a:lnTo>
                  <a:pt x="0" y="109485"/>
                </a:lnTo>
                <a:close/>
              </a:path>
            </a:pathLst>
          </a:custGeom>
          <a:solidFill>
            <a:srgbClr val="4D4D8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1" name="object 117"/>
          <p:cNvSpPr/>
          <p:nvPr/>
        </p:nvSpPr>
        <p:spPr>
          <a:xfrm>
            <a:off x="6570314" y="4607074"/>
            <a:ext cx="45085" cy="109855"/>
          </a:xfrm>
          <a:custGeom>
            <a:avLst/>
            <a:gdLst/>
            <a:ahLst/>
            <a:cxnLst/>
            <a:rect l="l" t="t" r="r" b="b"/>
            <a:pathLst>
              <a:path w="45085" h="109854">
                <a:moveTo>
                  <a:pt x="0" y="109484"/>
                </a:moveTo>
                <a:lnTo>
                  <a:pt x="897" y="54742"/>
                </a:lnTo>
                <a:lnTo>
                  <a:pt x="44881" y="0"/>
                </a:lnTo>
                <a:lnTo>
                  <a:pt x="43984" y="53845"/>
                </a:lnTo>
                <a:lnTo>
                  <a:pt x="0" y="109484"/>
                </a:lnTo>
                <a:close/>
              </a:path>
            </a:pathLst>
          </a:custGeom>
          <a:ln w="7180">
            <a:solidFill>
              <a:srgbClr val="0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2" name="object 118"/>
          <p:cNvSpPr/>
          <p:nvPr/>
        </p:nvSpPr>
        <p:spPr>
          <a:xfrm>
            <a:off x="6420408" y="4641175"/>
            <a:ext cx="151130" cy="75565"/>
          </a:xfrm>
          <a:custGeom>
            <a:avLst/>
            <a:gdLst/>
            <a:ahLst/>
            <a:cxnLst/>
            <a:rect l="l" t="t" r="r" b="b"/>
            <a:pathLst>
              <a:path w="151129" h="75564">
                <a:moveTo>
                  <a:pt x="149907" y="75383"/>
                </a:moveTo>
                <a:lnTo>
                  <a:pt x="0" y="54744"/>
                </a:lnTo>
                <a:lnTo>
                  <a:pt x="0" y="0"/>
                </a:lnTo>
                <a:lnTo>
                  <a:pt x="150804" y="20642"/>
                </a:lnTo>
                <a:lnTo>
                  <a:pt x="149907" y="75383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3" name="object 119"/>
          <p:cNvSpPr/>
          <p:nvPr/>
        </p:nvSpPr>
        <p:spPr>
          <a:xfrm>
            <a:off x="6420409" y="4641176"/>
            <a:ext cx="151130" cy="75565"/>
          </a:xfrm>
          <a:custGeom>
            <a:avLst/>
            <a:gdLst/>
            <a:ahLst/>
            <a:cxnLst/>
            <a:rect l="l" t="t" r="r" b="b"/>
            <a:pathLst>
              <a:path w="151129" h="75564">
                <a:moveTo>
                  <a:pt x="0" y="54742"/>
                </a:moveTo>
                <a:lnTo>
                  <a:pt x="0" y="0"/>
                </a:lnTo>
                <a:lnTo>
                  <a:pt x="150802" y="20640"/>
                </a:lnTo>
                <a:lnTo>
                  <a:pt x="149905" y="75383"/>
                </a:lnTo>
                <a:lnTo>
                  <a:pt x="0" y="54742"/>
                </a:lnTo>
                <a:close/>
              </a:path>
            </a:pathLst>
          </a:custGeom>
          <a:ln w="7179">
            <a:solidFill>
              <a:srgbClr val="0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4" name="object 120"/>
          <p:cNvSpPr/>
          <p:nvPr/>
        </p:nvSpPr>
        <p:spPr>
          <a:xfrm>
            <a:off x="6571213" y="2347377"/>
            <a:ext cx="86360" cy="2314575"/>
          </a:xfrm>
          <a:custGeom>
            <a:avLst/>
            <a:gdLst/>
            <a:ahLst/>
            <a:cxnLst/>
            <a:rect l="l" t="t" r="r" b="b"/>
            <a:pathLst>
              <a:path w="86360" h="2314575">
                <a:moveTo>
                  <a:pt x="0" y="2314438"/>
                </a:moveTo>
                <a:lnTo>
                  <a:pt x="39494" y="22434"/>
                </a:lnTo>
                <a:lnTo>
                  <a:pt x="86172" y="0"/>
                </a:lnTo>
                <a:lnTo>
                  <a:pt x="43982" y="2259695"/>
                </a:lnTo>
                <a:lnTo>
                  <a:pt x="0" y="2314438"/>
                </a:lnTo>
                <a:close/>
              </a:path>
            </a:pathLst>
          </a:custGeom>
          <a:solidFill>
            <a:srgbClr val="80404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5" name="object 121"/>
          <p:cNvSpPr/>
          <p:nvPr/>
        </p:nvSpPr>
        <p:spPr>
          <a:xfrm>
            <a:off x="6571212" y="2347377"/>
            <a:ext cx="86360" cy="2314575"/>
          </a:xfrm>
          <a:custGeom>
            <a:avLst/>
            <a:gdLst/>
            <a:ahLst/>
            <a:cxnLst/>
            <a:rect l="l" t="t" r="r" b="b"/>
            <a:pathLst>
              <a:path w="86360" h="2314575">
                <a:moveTo>
                  <a:pt x="0" y="2314439"/>
                </a:moveTo>
                <a:lnTo>
                  <a:pt x="39495" y="22435"/>
                </a:lnTo>
                <a:lnTo>
                  <a:pt x="86173" y="0"/>
                </a:lnTo>
                <a:lnTo>
                  <a:pt x="43984" y="2259697"/>
                </a:lnTo>
                <a:lnTo>
                  <a:pt x="0" y="2314439"/>
                </a:lnTo>
                <a:close/>
              </a:path>
            </a:pathLst>
          </a:custGeom>
          <a:ln w="7181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6" name="object 122"/>
          <p:cNvSpPr/>
          <p:nvPr/>
        </p:nvSpPr>
        <p:spPr>
          <a:xfrm>
            <a:off x="6420408" y="2361734"/>
            <a:ext cx="190500" cy="2300605"/>
          </a:xfrm>
          <a:custGeom>
            <a:avLst/>
            <a:gdLst/>
            <a:ahLst/>
            <a:cxnLst/>
            <a:rect l="l" t="t" r="r" b="b"/>
            <a:pathLst>
              <a:path w="190500" h="2300604">
                <a:moveTo>
                  <a:pt x="150804" y="2300082"/>
                </a:moveTo>
                <a:lnTo>
                  <a:pt x="0" y="2279440"/>
                </a:lnTo>
                <a:lnTo>
                  <a:pt x="30519" y="0"/>
                </a:lnTo>
                <a:lnTo>
                  <a:pt x="190298" y="8077"/>
                </a:lnTo>
                <a:lnTo>
                  <a:pt x="150804" y="2300082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7" name="object 123"/>
          <p:cNvSpPr/>
          <p:nvPr/>
        </p:nvSpPr>
        <p:spPr>
          <a:xfrm>
            <a:off x="6420409" y="2361736"/>
            <a:ext cx="190500" cy="2300605"/>
          </a:xfrm>
          <a:custGeom>
            <a:avLst/>
            <a:gdLst/>
            <a:ahLst/>
            <a:cxnLst/>
            <a:rect l="l" t="t" r="r" b="b"/>
            <a:pathLst>
              <a:path w="190500" h="2300604">
                <a:moveTo>
                  <a:pt x="0" y="2279440"/>
                </a:moveTo>
                <a:lnTo>
                  <a:pt x="30519" y="0"/>
                </a:lnTo>
                <a:lnTo>
                  <a:pt x="190298" y="8076"/>
                </a:lnTo>
                <a:lnTo>
                  <a:pt x="150802" y="2300081"/>
                </a:lnTo>
                <a:lnTo>
                  <a:pt x="0" y="2279440"/>
                </a:lnTo>
                <a:close/>
              </a:path>
            </a:pathLst>
          </a:custGeom>
          <a:ln w="7181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8" name="object 124"/>
          <p:cNvSpPr/>
          <p:nvPr/>
        </p:nvSpPr>
        <p:spPr>
          <a:xfrm>
            <a:off x="6450928" y="2339300"/>
            <a:ext cx="207010" cy="31115"/>
          </a:xfrm>
          <a:custGeom>
            <a:avLst/>
            <a:gdLst/>
            <a:ahLst/>
            <a:cxnLst/>
            <a:rect l="l" t="t" r="r" b="b"/>
            <a:pathLst>
              <a:path w="207010" h="31114">
                <a:moveTo>
                  <a:pt x="159779" y="30512"/>
                </a:moveTo>
                <a:lnTo>
                  <a:pt x="0" y="22434"/>
                </a:lnTo>
                <a:lnTo>
                  <a:pt x="48473" y="0"/>
                </a:lnTo>
                <a:lnTo>
                  <a:pt x="206457" y="8077"/>
                </a:lnTo>
                <a:lnTo>
                  <a:pt x="159779" y="30512"/>
                </a:lnTo>
                <a:close/>
              </a:path>
            </a:pathLst>
          </a:custGeom>
          <a:solidFill>
            <a:srgbClr val="BF606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69" name="object 125"/>
          <p:cNvSpPr/>
          <p:nvPr/>
        </p:nvSpPr>
        <p:spPr>
          <a:xfrm>
            <a:off x="6450929" y="2339300"/>
            <a:ext cx="207010" cy="31115"/>
          </a:xfrm>
          <a:custGeom>
            <a:avLst/>
            <a:gdLst/>
            <a:ahLst/>
            <a:cxnLst/>
            <a:rect l="l" t="t" r="r" b="b"/>
            <a:pathLst>
              <a:path w="207010" h="31114">
                <a:moveTo>
                  <a:pt x="159779" y="30512"/>
                </a:moveTo>
                <a:lnTo>
                  <a:pt x="206456" y="8076"/>
                </a:lnTo>
                <a:lnTo>
                  <a:pt x="48472" y="0"/>
                </a:lnTo>
                <a:lnTo>
                  <a:pt x="0" y="22435"/>
                </a:lnTo>
                <a:lnTo>
                  <a:pt x="159779" y="30512"/>
                </a:lnTo>
                <a:close/>
              </a:path>
            </a:pathLst>
          </a:custGeom>
          <a:ln w="7179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0" name="object 126"/>
          <p:cNvSpPr/>
          <p:nvPr/>
        </p:nvSpPr>
        <p:spPr>
          <a:xfrm>
            <a:off x="6951810" y="2368017"/>
            <a:ext cx="109855" cy="2400935"/>
          </a:xfrm>
          <a:custGeom>
            <a:avLst/>
            <a:gdLst/>
            <a:ahLst/>
            <a:cxnLst/>
            <a:rect l="l" t="t" r="r" b="b"/>
            <a:pathLst>
              <a:path w="109854" h="2400935">
                <a:moveTo>
                  <a:pt x="0" y="2400590"/>
                </a:moveTo>
                <a:lnTo>
                  <a:pt x="68220" y="23331"/>
                </a:lnTo>
                <a:lnTo>
                  <a:pt x="109510" y="0"/>
                </a:lnTo>
                <a:lnTo>
                  <a:pt x="39495" y="2344053"/>
                </a:lnTo>
                <a:lnTo>
                  <a:pt x="0" y="2400590"/>
                </a:lnTo>
                <a:close/>
              </a:path>
            </a:pathLst>
          </a:custGeom>
          <a:solidFill>
            <a:srgbClr val="80404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1" name="object 127"/>
          <p:cNvSpPr/>
          <p:nvPr/>
        </p:nvSpPr>
        <p:spPr>
          <a:xfrm>
            <a:off x="6951810" y="2368017"/>
            <a:ext cx="109855" cy="2400935"/>
          </a:xfrm>
          <a:custGeom>
            <a:avLst/>
            <a:gdLst/>
            <a:ahLst/>
            <a:cxnLst/>
            <a:rect l="l" t="t" r="r" b="b"/>
            <a:pathLst>
              <a:path w="109854" h="2400935">
                <a:moveTo>
                  <a:pt x="0" y="2400591"/>
                </a:moveTo>
                <a:lnTo>
                  <a:pt x="68220" y="23332"/>
                </a:lnTo>
                <a:lnTo>
                  <a:pt x="109511" y="0"/>
                </a:lnTo>
                <a:lnTo>
                  <a:pt x="39495" y="2344054"/>
                </a:lnTo>
                <a:lnTo>
                  <a:pt x="0" y="2400591"/>
                </a:lnTo>
                <a:close/>
              </a:path>
            </a:pathLst>
          </a:custGeom>
          <a:ln w="7181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2" name="object 128"/>
          <p:cNvSpPr/>
          <p:nvPr/>
        </p:nvSpPr>
        <p:spPr>
          <a:xfrm>
            <a:off x="6798315" y="2382375"/>
            <a:ext cx="222250" cy="2386330"/>
          </a:xfrm>
          <a:custGeom>
            <a:avLst/>
            <a:gdLst/>
            <a:ahLst/>
            <a:cxnLst/>
            <a:rect l="l" t="t" r="r" b="b"/>
            <a:pathLst>
              <a:path w="222250" h="2386329">
                <a:moveTo>
                  <a:pt x="153495" y="2386233"/>
                </a:moveTo>
                <a:lnTo>
                  <a:pt x="0" y="2365593"/>
                </a:lnTo>
                <a:lnTo>
                  <a:pt x="56551" y="0"/>
                </a:lnTo>
                <a:lnTo>
                  <a:pt x="221716" y="8975"/>
                </a:lnTo>
                <a:lnTo>
                  <a:pt x="153495" y="2386233"/>
                </a:lnTo>
                <a:close/>
              </a:path>
            </a:pathLst>
          </a:custGeom>
          <a:solidFill>
            <a:srgbClr val="FF808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3" name="object 129"/>
          <p:cNvSpPr/>
          <p:nvPr/>
        </p:nvSpPr>
        <p:spPr>
          <a:xfrm>
            <a:off x="6798314" y="2382376"/>
            <a:ext cx="222250" cy="2386330"/>
          </a:xfrm>
          <a:custGeom>
            <a:avLst/>
            <a:gdLst/>
            <a:ahLst/>
            <a:cxnLst/>
            <a:rect l="l" t="t" r="r" b="b"/>
            <a:pathLst>
              <a:path w="222250" h="2386329">
                <a:moveTo>
                  <a:pt x="0" y="2365592"/>
                </a:moveTo>
                <a:lnTo>
                  <a:pt x="56551" y="0"/>
                </a:lnTo>
                <a:lnTo>
                  <a:pt x="221716" y="8974"/>
                </a:lnTo>
                <a:lnTo>
                  <a:pt x="153495" y="2386233"/>
                </a:lnTo>
                <a:lnTo>
                  <a:pt x="0" y="2365592"/>
                </a:lnTo>
                <a:close/>
              </a:path>
            </a:pathLst>
          </a:custGeom>
          <a:ln w="7181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4" name="object 130"/>
          <p:cNvSpPr/>
          <p:nvPr/>
        </p:nvSpPr>
        <p:spPr>
          <a:xfrm>
            <a:off x="6854865" y="2359939"/>
            <a:ext cx="207010" cy="31750"/>
          </a:xfrm>
          <a:custGeom>
            <a:avLst/>
            <a:gdLst/>
            <a:ahLst/>
            <a:cxnLst/>
            <a:rect l="l" t="t" r="r" b="b"/>
            <a:pathLst>
              <a:path w="207010" h="31750">
                <a:moveTo>
                  <a:pt x="165165" y="31409"/>
                </a:moveTo>
                <a:lnTo>
                  <a:pt x="0" y="22434"/>
                </a:lnTo>
                <a:lnTo>
                  <a:pt x="43084" y="0"/>
                </a:lnTo>
                <a:lnTo>
                  <a:pt x="206455" y="8077"/>
                </a:lnTo>
                <a:lnTo>
                  <a:pt x="165165" y="31409"/>
                </a:lnTo>
                <a:close/>
              </a:path>
            </a:pathLst>
          </a:custGeom>
          <a:solidFill>
            <a:srgbClr val="BF6060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5" name="object 131"/>
          <p:cNvSpPr/>
          <p:nvPr/>
        </p:nvSpPr>
        <p:spPr>
          <a:xfrm>
            <a:off x="6854865" y="2359940"/>
            <a:ext cx="207010" cy="31750"/>
          </a:xfrm>
          <a:custGeom>
            <a:avLst/>
            <a:gdLst/>
            <a:ahLst/>
            <a:cxnLst/>
            <a:rect l="l" t="t" r="r" b="b"/>
            <a:pathLst>
              <a:path w="207010" h="31750">
                <a:moveTo>
                  <a:pt x="165165" y="31409"/>
                </a:moveTo>
                <a:lnTo>
                  <a:pt x="206456" y="8076"/>
                </a:lnTo>
                <a:lnTo>
                  <a:pt x="43086" y="0"/>
                </a:lnTo>
                <a:lnTo>
                  <a:pt x="0" y="22435"/>
                </a:lnTo>
                <a:lnTo>
                  <a:pt x="165165" y="31409"/>
                </a:lnTo>
                <a:close/>
              </a:path>
            </a:pathLst>
          </a:custGeom>
          <a:ln w="7179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6" name="object 132"/>
          <p:cNvSpPr/>
          <p:nvPr/>
        </p:nvSpPr>
        <p:spPr>
          <a:xfrm>
            <a:off x="4783121" y="2294429"/>
            <a:ext cx="72390" cy="2233930"/>
          </a:xfrm>
          <a:custGeom>
            <a:avLst/>
            <a:gdLst/>
            <a:ahLst/>
            <a:cxnLst/>
            <a:rect l="l" t="t" r="r" b="b"/>
            <a:pathLst>
              <a:path w="72389" h="2233929">
                <a:moveTo>
                  <a:pt x="71810" y="223367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7" name="object 133"/>
          <p:cNvSpPr/>
          <p:nvPr/>
        </p:nvSpPr>
        <p:spPr>
          <a:xfrm>
            <a:off x="4815436" y="452810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4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8" name="object 134"/>
          <p:cNvSpPr/>
          <p:nvPr/>
        </p:nvSpPr>
        <p:spPr>
          <a:xfrm>
            <a:off x="4808255" y="431720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4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79" name="object 135"/>
          <p:cNvSpPr/>
          <p:nvPr/>
        </p:nvSpPr>
        <p:spPr>
          <a:xfrm>
            <a:off x="4801971" y="410272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4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0" name="object 136"/>
          <p:cNvSpPr/>
          <p:nvPr/>
        </p:nvSpPr>
        <p:spPr>
          <a:xfrm>
            <a:off x="4794791" y="388644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4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1" name="object 137"/>
          <p:cNvSpPr/>
          <p:nvPr/>
        </p:nvSpPr>
        <p:spPr>
          <a:xfrm>
            <a:off x="4787609" y="366747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4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2" name="object 138"/>
          <p:cNvSpPr/>
          <p:nvPr/>
        </p:nvSpPr>
        <p:spPr>
          <a:xfrm>
            <a:off x="4780428" y="3445816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4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3" name="object 139"/>
          <p:cNvSpPr/>
          <p:nvPr/>
        </p:nvSpPr>
        <p:spPr>
          <a:xfrm>
            <a:off x="4773247" y="322146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4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4" name="object 140"/>
          <p:cNvSpPr/>
          <p:nvPr/>
        </p:nvSpPr>
        <p:spPr>
          <a:xfrm>
            <a:off x="4766066" y="2994415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4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5" name="object 141"/>
          <p:cNvSpPr/>
          <p:nvPr/>
        </p:nvSpPr>
        <p:spPr>
          <a:xfrm>
            <a:off x="4758885" y="2763778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4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6" name="object 142"/>
          <p:cNvSpPr/>
          <p:nvPr/>
        </p:nvSpPr>
        <p:spPr>
          <a:xfrm>
            <a:off x="4750806" y="2530450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4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7" name="object 143"/>
          <p:cNvSpPr/>
          <p:nvPr/>
        </p:nvSpPr>
        <p:spPr>
          <a:xfrm>
            <a:off x="4743625" y="2294429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495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88" name="object 144"/>
          <p:cNvSpPr txBox="1"/>
          <p:nvPr/>
        </p:nvSpPr>
        <p:spPr>
          <a:xfrm>
            <a:off x="4629487" y="4056201"/>
            <a:ext cx="187960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550" spc="15" dirty="0">
                <a:latin typeface="Arial"/>
                <a:cs typeface="Arial"/>
              </a:rPr>
              <a:t>20%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550" spc="15" dirty="0">
                <a:latin typeface="Arial"/>
                <a:cs typeface="Arial"/>
              </a:rPr>
              <a:t>10%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</a:pPr>
            <a:r>
              <a:rPr sz="550" spc="20" dirty="0">
                <a:latin typeface="Arial"/>
                <a:cs typeface="Arial"/>
              </a:rPr>
              <a:t>0%</a:t>
            </a:r>
            <a:endParaRPr sz="550">
              <a:latin typeface="Arial"/>
              <a:cs typeface="Arial"/>
            </a:endParaRPr>
          </a:p>
        </p:txBody>
      </p:sp>
      <p:sp>
        <p:nvSpPr>
          <p:cNvPr id="489" name="object 145"/>
          <p:cNvSpPr txBox="1"/>
          <p:nvPr/>
        </p:nvSpPr>
        <p:spPr>
          <a:xfrm>
            <a:off x="4622335" y="3839895"/>
            <a:ext cx="17462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550" spc="15" dirty="0">
                <a:latin typeface="Arial"/>
                <a:cs typeface="Arial"/>
              </a:rPr>
              <a:t>30%</a:t>
            </a:r>
            <a:endParaRPr sz="550">
              <a:latin typeface="Arial"/>
              <a:cs typeface="Arial"/>
            </a:endParaRPr>
          </a:p>
        </p:txBody>
      </p:sp>
      <p:sp>
        <p:nvSpPr>
          <p:cNvPr id="490" name="object 146"/>
          <p:cNvSpPr txBox="1"/>
          <p:nvPr/>
        </p:nvSpPr>
        <p:spPr>
          <a:xfrm>
            <a:off x="4615183" y="3620908"/>
            <a:ext cx="17462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550" spc="15" dirty="0">
                <a:latin typeface="Arial"/>
                <a:cs typeface="Arial"/>
              </a:rPr>
              <a:t>40%</a:t>
            </a:r>
            <a:endParaRPr sz="550">
              <a:latin typeface="Arial"/>
              <a:cs typeface="Arial"/>
            </a:endParaRPr>
          </a:p>
        </p:txBody>
      </p:sp>
      <p:sp>
        <p:nvSpPr>
          <p:cNvPr id="491" name="object 147"/>
          <p:cNvSpPr txBox="1"/>
          <p:nvPr/>
        </p:nvSpPr>
        <p:spPr>
          <a:xfrm>
            <a:off x="4608030" y="3399239"/>
            <a:ext cx="17462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550" spc="15" dirty="0">
                <a:latin typeface="Arial"/>
                <a:cs typeface="Arial"/>
              </a:rPr>
              <a:t>50%</a:t>
            </a:r>
            <a:endParaRPr sz="550">
              <a:latin typeface="Arial"/>
              <a:cs typeface="Arial"/>
            </a:endParaRPr>
          </a:p>
        </p:txBody>
      </p:sp>
      <p:sp>
        <p:nvSpPr>
          <p:cNvPr id="492" name="object 148"/>
          <p:cNvSpPr txBox="1"/>
          <p:nvPr/>
        </p:nvSpPr>
        <p:spPr>
          <a:xfrm>
            <a:off x="4530025" y="2247842"/>
            <a:ext cx="245110" cy="1024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21590" algn="ctr">
              <a:lnSpc>
                <a:spcPct val="100000"/>
              </a:lnSpc>
            </a:pPr>
            <a:r>
              <a:rPr sz="550" spc="15" dirty="0">
                <a:latin typeface="Arial"/>
                <a:cs typeface="Arial"/>
              </a:rPr>
              <a:t>100%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  <a:spcBef>
                <a:spcPts val="505"/>
              </a:spcBef>
            </a:pPr>
            <a:r>
              <a:rPr sz="550" spc="15" dirty="0">
                <a:latin typeface="Arial"/>
                <a:cs typeface="Arial"/>
              </a:rPr>
              <a:t>90%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69215">
              <a:lnSpc>
                <a:spcPct val="100000"/>
              </a:lnSpc>
              <a:spcBef>
                <a:spcPts val="484"/>
              </a:spcBef>
            </a:pPr>
            <a:r>
              <a:rPr sz="550" spc="15" dirty="0">
                <a:latin typeface="Arial"/>
                <a:cs typeface="Arial"/>
              </a:rPr>
              <a:t>80%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56515" algn="ctr">
              <a:lnSpc>
                <a:spcPct val="100000"/>
              </a:lnSpc>
              <a:spcBef>
                <a:spcPts val="465"/>
              </a:spcBef>
            </a:pPr>
            <a:r>
              <a:rPr sz="550" spc="15" dirty="0">
                <a:latin typeface="Arial"/>
                <a:cs typeface="Arial"/>
              </a:rPr>
              <a:t>70%</a:t>
            </a:r>
            <a:endParaRPr sz="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 marL="70485" algn="ctr">
              <a:lnSpc>
                <a:spcPct val="100000"/>
              </a:lnSpc>
              <a:spcBef>
                <a:spcPts val="434"/>
              </a:spcBef>
            </a:pPr>
            <a:r>
              <a:rPr sz="550" spc="15" dirty="0">
                <a:latin typeface="Arial"/>
                <a:cs typeface="Arial"/>
              </a:rPr>
              <a:t>60%</a:t>
            </a:r>
            <a:endParaRPr sz="550">
              <a:latin typeface="Arial"/>
              <a:cs typeface="Arial"/>
            </a:endParaRPr>
          </a:p>
        </p:txBody>
      </p:sp>
      <p:sp>
        <p:nvSpPr>
          <p:cNvPr id="493" name="object 149"/>
          <p:cNvSpPr txBox="1"/>
          <p:nvPr/>
        </p:nvSpPr>
        <p:spPr>
          <a:xfrm>
            <a:off x="4334838" y="3088149"/>
            <a:ext cx="100330" cy="67246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50" b="1" dirty="0">
                <a:latin typeface="Arial"/>
                <a:cs typeface="Arial"/>
              </a:rPr>
              <a:t>%</a:t>
            </a:r>
            <a:r>
              <a:rPr sz="550" b="1" spc="10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ca</a:t>
            </a:r>
            <a:r>
              <a:rPr sz="550" b="1" dirty="0">
                <a:latin typeface="Arial"/>
                <a:cs typeface="Arial"/>
              </a:rPr>
              <a:t>zu</a:t>
            </a:r>
            <a:r>
              <a:rPr sz="550" b="1" spc="-5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i</a:t>
            </a:r>
            <a:r>
              <a:rPr sz="550" b="1" spc="5" dirty="0">
                <a:latin typeface="Arial"/>
                <a:cs typeface="Arial"/>
              </a:rPr>
              <a:t> </a:t>
            </a:r>
            <a:r>
              <a:rPr sz="550" b="1" spc="-5" dirty="0">
                <a:latin typeface="Arial"/>
                <a:cs typeface="Arial"/>
              </a:rPr>
              <a:t>ra</a:t>
            </a:r>
            <a:r>
              <a:rPr sz="550" b="1" dirty="0">
                <a:latin typeface="Arial"/>
                <a:cs typeface="Arial"/>
              </a:rPr>
              <a:t>po</a:t>
            </a:r>
            <a:r>
              <a:rPr sz="550" b="1" spc="-5" dirty="0">
                <a:latin typeface="Arial"/>
                <a:cs typeface="Arial"/>
              </a:rPr>
              <a:t>r</a:t>
            </a:r>
            <a:r>
              <a:rPr sz="550" b="1" dirty="0">
                <a:latin typeface="Arial"/>
                <a:cs typeface="Arial"/>
              </a:rPr>
              <a:t>t</a:t>
            </a:r>
            <a:r>
              <a:rPr sz="550" b="1" spc="-5" dirty="0">
                <a:latin typeface="Arial"/>
                <a:cs typeface="Arial"/>
              </a:rPr>
              <a:t>a</a:t>
            </a:r>
            <a:r>
              <a:rPr sz="550" b="1" dirty="0">
                <a:latin typeface="Arial"/>
                <a:cs typeface="Arial"/>
              </a:rPr>
              <a:t>te</a:t>
            </a:r>
            <a:endParaRPr sz="550">
              <a:latin typeface="Arial"/>
              <a:cs typeface="Arial"/>
            </a:endParaRPr>
          </a:p>
        </p:txBody>
      </p:sp>
      <p:sp>
        <p:nvSpPr>
          <p:cNvPr id="494" name="object 150"/>
          <p:cNvSpPr txBox="1"/>
          <p:nvPr/>
        </p:nvSpPr>
        <p:spPr>
          <a:xfrm>
            <a:off x="5323364" y="4877350"/>
            <a:ext cx="664210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550" b="1" spc="20" dirty="0">
                <a:latin typeface="Arial"/>
                <a:cs typeface="Arial"/>
              </a:rPr>
              <a:t>Grupe </a:t>
            </a:r>
            <a:r>
              <a:rPr sz="550" b="1" spc="15" dirty="0">
                <a:latin typeface="Arial"/>
                <a:cs typeface="Arial"/>
              </a:rPr>
              <a:t>varsta</a:t>
            </a:r>
            <a:r>
              <a:rPr sz="550" b="1" spc="-85" dirty="0">
                <a:latin typeface="Arial"/>
                <a:cs typeface="Arial"/>
              </a:rPr>
              <a:t> </a:t>
            </a:r>
            <a:r>
              <a:rPr sz="550" b="1" spc="10" dirty="0">
                <a:latin typeface="Arial"/>
                <a:cs typeface="Arial"/>
              </a:rPr>
              <a:t>(ani)</a:t>
            </a:r>
            <a:endParaRPr sz="550">
              <a:latin typeface="Arial"/>
              <a:cs typeface="Arial"/>
            </a:endParaRPr>
          </a:p>
        </p:txBody>
      </p:sp>
      <p:sp>
        <p:nvSpPr>
          <p:cNvPr id="495" name="object 151"/>
          <p:cNvSpPr txBox="1"/>
          <p:nvPr/>
        </p:nvSpPr>
        <p:spPr>
          <a:xfrm>
            <a:off x="4416752" y="1858235"/>
            <a:ext cx="336042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BDA spitalizata - Prevalenta etiologii pe grupe de varsta - Bucuresti, </a:t>
            </a:r>
            <a:r>
              <a:rPr sz="700" b="1" spc="-5" dirty="0">
                <a:latin typeface="Arial"/>
                <a:cs typeface="Arial"/>
              </a:rPr>
              <a:t>vara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2013</a:t>
            </a:r>
            <a:endParaRPr sz="700">
              <a:latin typeface="Arial"/>
              <a:cs typeface="Arial"/>
            </a:endParaRPr>
          </a:p>
        </p:txBody>
      </p:sp>
      <p:sp>
        <p:nvSpPr>
          <p:cNvPr id="496" name="object 152"/>
          <p:cNvSpPr/>
          <p:nvPr/>
        </p:nvSpPr>
        <p:spPr>
          <a:xfrm>
            <a:off x="8167209" y="3295948"/>
            <a:ext cx="617220" cy="662305"/>
          </a:xfrm>
          <a:custGeom>
            <a:avLst/>
            <a:gdLst/>
            <a:ahLst/>
            <a:cxnLst/>
            <a:rect l="l" t="t" r="r" b="b"/>
            <a:pathLst>
              <a:path w="617220" h="662304">
                <a:moveTo>
                  <a:pt x="0" y="0"/>
                </a:moveTo>
                <a:lnTo>
                  <a:pt x="616675" y="0"/>
                </a:lnTo>
                <a:lnTo>
                  <a:pt x="616675" y="662294"/>
                </a:lnTo>
                <a:lnTo>
                  <a:pt x="0" y="66229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97" name="object 153"/>
          <p:cNvSpPr/>
          <p:nvPr/>
        </p:nvSpPr>
        <p:spPr>
          <a:xfrm>
            <a:off x="8192344" y="335248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80" y="0"/>
                </a:lnTo>
              </a:path>
            </a:pathLst>
          </a:custGeom>
          <a:ln w="44869">
            <a:solidFill>
              <a:srgbClr val="FF8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98" name="object 154"/>
          <p:cNvSpPr/>
          <p:nvPr/>
        </p:nvSpPr>
        <p:spPr>
          <a:xfrm>
            <a:off x="8192343" y="333005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0" y="0"/>
                </a:moveTo>
                <a:lnTo>
                  <a:pt x="44881" y="0"/>
                </a:lnTo>
                <a:lnTo>
                  <a:pt x="44881" y="44870"/>
                </a:lnTo>
                <a:lnTo>
                  <a:pt x="0" y="44870"/>
                </a:lnTo>
                <a:lnTo>
                  <a:pt x="0" y="0"/>
                </a:lnTo>
                <a:close/>
              </a:path>
            </a:pathLst>
          </a:custGeom>
          <a:ln w="7180">
            <a:solidFill>
              <a:srgbClr val="80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99" name="object 155"/>
          <p:cNvSpPr/>
          <p:nvPr/>
        </p:nvSpPr>
        <p:spPr>
          <a:xfrm>
            <a:off x="8192344" y="3462868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80" y="0"/>
                </a:lnTo>
              </a:path>
            </a:pathLst>
          </a:custGeom>
          <a:ln w="44869">
            <a:solidFill>
              <a:srgbClr val="CC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0" name="object 156"/>
          <p:cNvSpPr/>
          <p:nvPr/>
        </p:nvSpPr>
        <p:spPr>
          <a:xfrm>
            <a:off x="8192343" y="3440432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0" y="0"/>
                </a:moveTo>
                <a:lnTo>
                  <a:pt x="44881" y="0"/>
                </a:lnTo>
                <a:lnTo>
                  <a:pt x="44881" y="44870"/>
                </a:lnTo>
                <a:lnTo>
                  <a:pt x="0" y="44870"/>
                </a:lnTo>
                <a:lnTo>
                  <a:pt x="0" y="0"/>
                </a:lnTo>
                <a:close/>
              </a:path>
            </a:pathLst>
          </a:custGeom>
          <a:ln w="7180">
            <a:solidFill>
              <a:srgbClr val="00FF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1" name="object 157"/>
          <p:cNvSpPr/>
          <p:nvPr/>
        </p:nvSpPr>
        <p:spPr>
          <a:xfrm>
            <a:off x="8192344" y="3573250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80" y="0"/>
                </a:lnTo>
              </a:path>
            </a:pathLst>
          </a:custGeom>
          <a:ln w="44869">
            <a:solidFill>
              <a:srgbClr val="660066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2" name="object 158"/>
          <p:cNvSpPr/>
          <p:nvPr/>
        </p:nvSpPr>
        <p:spPr>
          <a:xfrm>
            <a:off x="8192343" y="355081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0" y="0"/>
                </a:moveTo>
                <a:lnTo>
                  <a:pt x="44881" y="0"/>
                </a:lnTo>
                <a:lnTo>
                  <a:pt x="44881" y="44870"/>
                </a:lnTo>
                <a:lnTo>
                  <a:pt x="0" y="44870"/>
                </a:lnTo>
                <a:lnTo>
                  <a:pt x="0" y="0"/>
                </a:lnTo>
                <a:close/>
              </a:path>
            </a:pathLst>
          </a:custGeom>
          <a:ln w="7180">
            <a:solidFill>
              <a:srgbClr val="8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3" name="object 159"/>
          <p:cNvSpPr/>
          <p:nvPr/>
        </p:nvSpPr>
        <p:spPr>
          <a:xfrm>
            <a:off x="8192344" y="368632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80" y="0"/>
                </a:lnTo>
              </a:path>
            </a:pathLst>
          </a:custGeom>
          <a:ln w="44869">
            <a:solidFill>
              <a:srgbClr val="FFFFCC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4" name="object 160"/>
          <p:cNvSpPr/>
          <p:nvPr/>
        </p:nvSpPr>
        <p:spPr>
          <a:xfrm>
            <a:off x="8192343" y="366388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0" y="0"/>
                </a:moveTo>
                <a:lnTo>
                  <a:pt x="44881" y="0"/>
                </a:lnTo>
                <a:lnTo>
                  <a:pt x="44881" y="44870"/>
                </a:lnTo>
                <a:lnTo>
                  <a:pt x="0" y="4487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FF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5" name="object 161"/>
          <p:cNvSpPr/>
          <p:nvPr/>
        </p:nvSpPr>
        <p:spPr>
          <a:xfrm>
            <a:off x="8192344" y="3794015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80" y="0"/>
                </a:lnTo>
              </a:path>
            </a:pathLst>
          </a:custGeom>
          <a:ln w="44869">
            <a:solidFill>
              <a:srgbClr val="9999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6" name="object 162"/>
          <p:cNvSpPr/>
          <p:nvPr/>
        </p:nvSpPr>
        <p:spPr>
          <a:xfrm>
            <a:off x="8192343" y="3771579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0" y="0"/>
                </a:moveTo>
                <a:lnTo>
                  <a:pt x="44881" y="0"/>
                </a:lnTo>
                <a:lnTo>
                  <a:pt x="44881" y="44870"/>
                </a:lnTo>
                <a:lnTo>
                  <a:pt x="0" y="44870"/>
                </a:lnTo>
                <a:lnTo>
                  <a:pt x="0" y="0"/>
                </a:lnTo>
                <a:close/>
              </a:path>
            </a:pathLst>
          </a:custGeom>
          <a:ln w="7180">
            <a:solidFill>
              <a:srgbClr val="00008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7" name="object 163"/>
          <p:cNvSpPr/>
          <p:nvPr/>
        </p:nvSpPr>
        <p:spPr>
          <a:xfrm>
            <a:off x="8192344" y="3904397"/>
            <a:ext cx="45085" cy="0"/>
          </a:xfrm>
          <a:custGeom>
            <a:avLst/>
            <a:gdLst/>
            <a:ahLst/>
            <a:cxnLst/>
            <a:rect l="l" t="t" r="r" b="b"/>
            <a:pathLst>
              <a:path w="45085">
                <a:moveTo>
                  <a:pt x="0" y="0"/>
                </a:moveTo>
                <a:lnTo>
                  <a:pt x="44880" y="0"/>
                </a:lnTo>
              </a:path>
            </a:pathLst>
          </a:custGeom>
          <a:ln w="44870">
            <a:solidFill>
              <a:srgbClr val="993366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8" name="object 164"/>
          <p:cNvSpPr/>
          <p:nvPr/>
        </p:nvSpPr>
        <p:spPr>
          <a:xfrm>
            <a:off x="8192343" y="3881961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0" y="0"/>
                </a:moveTo>
                <a:lnTo>
                  <a:pt x="44881" y="0"/>
                </a:lnTo>
                <a:lnTo>
                  <a:pt x="44881" y="44870"/>
                </a:lnTo>
                <a:lnTo>
                  <a:pt x="0" y="44870"/>
                </a:lnTo>
                <a:lnTo>
                  <a:pt x="0" y="0"/>
                </a:lnTo>
                <a:close/>
              </a:path>
            </a:pathLst>
          </a:custGeom>
          <a:ln w="7180">
            <a:solidFill>
              <a:srgbClr val="FF00FF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09" name="object 165"/>
          <p:cNvSpPr txBox="1"/>
          <p:nvPr/>
        </p:nvSpPr>
        <p:spPr>
          <a:xfrm>
            <a:off x="8242476" y="3282094"/>
            <a:ext cx="525145" cy="67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>
              <a:lnSpc>
                <a:spcPct val="131700"/>
              </a:lnSpc>
            </a:pPr>
            <a:r>
              <a:rPr sz="550" spc="15" dirty="0">
                <a:latin typeface="Arial"/>
                <a:cs typeface="Arial"/>
              </a:rPr>
              <a:t>Cl </a:t>
            </a:r>
            <a:r>
              <a:rPr sz="550" spc="10" dirty="0">
                <a:latin typeface="Arial"/>
                <a:cs typeface="Arial"/>
              </a:rPr>
              <a:t>difficile  Rotavirus  </a:t>
            </a:r>
            <a:r>
              <a:rPr sz="550" spc="25" dirty="0">
                <a:latin typeface="Arial"/>
                <a:cs typeface="Arial"/>
              </a:rPr>
              <a:t>C</a:t>
            </a:r>
            <a:r>
              <a:rPr sz="550" spc="15" dirty="0">
                <a:latin typeface="Arial"/>
                <a:cs typeface="Arial"/>
              </a:rPr>
              <a:t>a</a:t>
            </a:r>
            <a:r>
              <a:rPr sz="550" spc="40" dirty="0">
                <a:latin typeface="Arial"/>
                <a:cs typeface="Arial"/>
              </a:rPr>
              <a:t>m</a:t>
            </a:r>
            <a:r>
              <a:rPr sz="550" spc="15" dirty="0">
                <a:latin typeface="Arial"/>
                <a:cs typeface="Arial"/>
              </a:rPr>
              <a:t>p</a:t>
            </a:r>
            <a:r>
              <a:rPr sz="550" spc="-5" dirty="0">
                <a:latin typeface="Arial"/>
                <a:cs typeface="Arial"/>
              </a:rPr>
              <a:t>y</a:t>
            </a:r>
            <a:r>
              <a:rPr sz="550" dirty="0">
                <a:latin typeface="Arial"/>
                <a:cs typeface="Arial"/>
              </a:rPr>
              <a:t>l</a:t>
            </a:r>
            <a:r>
              <a:rPr sz="550" spc="15" dirty="0">
                <a:latin typeface="Arial"/>
                <a:cs typeface="Arial"/>
              </a:rPr>
              <a:t>obac</a:t>
            </a:r>
            <a:r>
              <a:rPr sz="550" spc="5" dirty="0">
                <a:latin typeface="Arial"/>
                <a:cs typeface="Arial"/>
              </a:rPr>
              <a:t>ter  </a:t>
            </a:r>
            <a:r>
              <a:rPr sz="550" spc="20" dirty="0">
                <a:latin typeface="Arial"/>
                <a:cs typeface="Arial"/>
              </a:rPr>
              <a:t>E </a:t>
            </a:r>
            <a:r>
              <a:rPr sz="550" spc="10" dirty="0">
                <a:latin typeface="Arial"/>
                <a:cs typeface="Arial"/>
              </a:rPr>
              <a:t>coli Patogen  </a:t>
            </a:r>
            <a:r>
              <a:rPr sz="550" spc="15" dirty="0">
                <a:latin typeface="Arial"/>
                <a:cs typeface="Arial"/>
              </a:rPr>
              <a:t>Salmonella  </a:t>
            </a:r>
            <a:r>
              <a:rPr sz="550" spc="10" dirty="0">
                <a:latin typeface="Arial"/>
                <a:cs typeface="Arial"/>
              </a:rPr>
              <a:t>Shigella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838199" y="5767754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Raport</a:t>
            </a:r>
            <a:r>
              <a:rPr lang="en-US" dirty="0" smtClean="0"/>
              <a:t> de </a:t>
            </a:r>
            <a:r>
              <a:rPr lang="en-US" dirty="0" err="1" smtClean="0"/>
              <a:t>activitate</a:t>
            </a:r>
            <a:r>
              <a:rPr lang="en-US" dirty="0" smtClean="0"/>
              <a:t>/2013-DSP </a:t>
            </a:r>
            <a:r>
              <a:rPr lang="en-US" dirty="0" err="1" smtClean="0"/>
              <a:t>Bucuresti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Transmiterea</a:t>
            </a:r>
            <a:r>
              <a:rPr lang="en-US" b="1" dirty="0" smtClean="0"/>
              <a:t> ICD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Fecal-</a:t>
            </a:r>
            <a:r>
              <a:rPr lang="en-US" dirty="0" err="1" smtClean="0"/>
              <a:t>orala</a:t>
            </a:r>
            <a:endParaRPr lang="en-US" dirty="0" smtClean="0"/>
          </a:p>
          <a:p>
            <a:pPr lvl="2"/>
            <a:r>
              <a:rPr lang="en-US" dirty="0" err="1"/>
              <a:t>m</a:t>
            </a:r>
            <a:r>
              <a:rPr lang="en-US" dirty="0" err="1" smtClean="0"/>
              <a:t>aini</a:t>
            </a:r>
            <a:endParaRPr lang="en-US" dirty="0" smtClean="0"/>
          </a:p>
          <a:p>
            <a:pPr lvl="2"/>
            <a:r>
              <a:rPr lang="en-US" dirty="0" err="1" smtClean="0"/>
              <a:t>Suprafete</a:t>
            </a:r>
            <a:endParaRPr lang="en-US" dirty="0"/>
          </a:p>
          <a:p>
            <a:r>
              <a:rPr lang="en-US" dirty="0" err="1" smtClean="0"/>
              <a:t>Rezervor</a:t>
            </a:r>
            <a:r>
              <a:rPr lang="en-US" dirty="0" smtClean="0"/>
              <a:t>: </a:t>
            </a:r>
            <a:r>
              <a:rPr lang="en-US" dirty="0" err="1" smtClean="0"/>
              <a:t>persoane</a:t>
            </a:r>
            <a:r>
              <a:rPr lang="en-US" dirty="0" smtClean="0"/>
              <a:t> </a:t>
            </a:r>
            <a:r>
              <a:rPr lang="en-US" dirty="0" err="1" smtClean="0"/>
              <a:t>colonizate</a:t>
            </a:r>
            <a:r>
              <a:rPr lang="en-US" dirty="0" smtClean="0"/>
              <a:t>/</a:t>
            </a:r>
            <a:r>
              <a:rPr lang="en-US" dirty="0" err="1" smtClean="0"/>
              <a:t>infectate</a:t>
            </a:r>
            <a:r>
              <a:rPr lang="en-US" dirty="0" smtClean="0"/>
              <a:t>, </a:t>
            </a:r>
            <a:r>
              <a:rPr lang="en-US" dirty="0" err="1" smtClean="0"/>
              <a:t>suprafete</a:t>
            </a:r>
            <a:endParaRPr lang="en-US" dirty="0" smtClean="0"/>
          </a:p>
          <a:p>
            <a:r>
              <a:rPr lang="en-US" dirty="0" err="1" smtClean="0"/>
              <a:t>Nosocomiala</a:t>
            </a:r>
            <a:endParaRPr lang="en-US" dirty="0" smtClean="0"/>
          </a:p>
          <a:p>
            <a:r>
              <a:rPr lang="en-US" dirty="0" err="1" smtClean="0"/>
              <a:t>Comunitara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Transmiterea</a:t>
            </a:r>
            <a:r>
              <a:rPr lang="en-US" b="1" dirty="0" smtClean="0"/>
              <a:t> ICD</a:t>
            </a:r>
            <a:endParaRPr lang="en-US" b="1" dirty="0"/>
          </a:p>
        </p:txBody>
      </p:sp>
      <p:pic>
        <p:nvPicPr>
          <p:cNvPr id="4" name="Content Placeholder 3" descr="E:\Pravas\June\06.06.09\nrmicro\images\nrmicro2164-f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46385"/>
            <a:ext cx="9067800" cy="501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7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0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9892" y="-1540"/>
            <a:ext cx="10515600" cy="1325563"/>
          </a:xfrm>
        </p:spPr>
        <p:txBody>
          <a:bodyPr/>
          <a:lstStyle/>
          <a:p>
            <a:r>
              <a:rPr lang="en-US" b="1" dirty="0" err="1" smtClean="0"/>
              <a:t>Patogenie</a:t>
            </a:r>
            <a:r>
              <a:rPr lang="en-US" b="1" dirty="0" smtClean="0"/>
              <a:t> CDI</a:t>
            </a:r>
            <a:endParaRPr lang="en-US" b="1" dirty="0"/>
          </a:p>
        </p:txBody>
      </p:sp>
      <p:pic>
        <p:nvPicPr>
          <p:cNvPr id="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99" y="1951892"/>
            <a:ext cx="2088778" cy="392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85" y="1581075"/>
            <a:ext cx="32004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1692" y="2162908"/>
            <a:ext cx="2321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Pasul</a:t>
            </a:r>
            <a:r>
              <a:rPr lang="en-US" sz="2400" dirty="0" smtClean="0"/>
              <a:t> 1: </a:t>
            </a:r>
            <a:r>
              <a:rPr lang="en-US" sz="2400" dirty="0" err="1" smtClean="0"/>
              <a:t>Ingestia</a:t>
            </a:r>
            <a:r>
              <a:rPr lang="en-US" sz="2400" dirty="0" smtClean="0"/>
              <a:t> </a:t>
            </a:r>
            <a:r>
              <a:rPr lang="en-US" sz="2400" dirty="0" err="1" smtClean="0"/>
              <a:t>sporilor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11088" y="2409323"/>
            <a:ext cx="1494692" cy="195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46860" y="1324023"/>
            <a:ext cx="2032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Pasul</a:t>
            </a:r>
            <a:r>
              <a:rPr lang="en-US" sz="2400" dirty="0" smtClean="0"/>
              <a:t> 2: </a:t>
            </a:r>
            <a:r>
              <a:rPr lang="en-US" sz="2400" dirty="0" err="1" smtClean="0"/>
              <a:t>transformarea</a:t>
            </a:r>
            <a:r>
              <a:rPr lang="en-US" sz="2400" dirty="0" smtClean="0"/>
              <a:t> in forma </a:t>
            </a:r>
            <a:r>
              <a:rPr lang="en-US" sz="2400" dirty="0" err="1" smtClean="0"/>
              <a:t>vegetativa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38292" y="1580443"/>
            <a:ext cx="703385" cy="260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56663" y="902855"/>
            <a:ext cx="2239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Pasul</a:t>
            </a:r>
            <a:r>
              <a:rPr lang="en-US" sz="2400" dirty="0" smtClean="0"/>
              <a:t> 3: AB </a:t>
            </a:r>
            <a:r>
              <a:rPr lang="en-US" sz="2400" dirty="0" err="1" smtClean="0"/>
              <a:t>terapie</a:t>
            </a:r>
            <a:r>
              <a:rPr lang="en-US" sz="2400" dirty="0" smtClean="0"/>
              <a:t> →flora </a:t>
            </a:r>
            <a:r>
              <a:rPr lang="en-US" sz="2400" dirty="0" err="1" smtClean="0"/>
              <a:t>comensala</a:t>
            </a:r>
            <a:r>
              <a:rPr lang="en-US" sz="2400" dirty="0" smtClean="0"/>
              <a:t> </a:t>
            </a:r>
            <a:r>
              <a:rPr lang="en-US" sz="2400" dirty="0" err="1" smtClean="0"/>
              <a:t>alterata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9724292" y="1951892"/>
            <a:ext cx="492370" cy="1057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14830" y="740018"/>
            <a:ext cx="2497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Toxine</a:t>
            </a:r>
            <a:r>
              <a:rPr lang="en-US" sz="2400" dirty="0" smtClean="0"/>
              <a:t> A &amp; B → </a:t>
            </a:r>
            <a:r>
              <a:rPr lang="en-US" sz="2400" dirty="0" err="1" smtClean="0"/>
              <a:t>leziuni</a:t>
            </a:r>
            <a:r>
              <a:rPr lang="en-US" sz="2400" dirty="0" smtClean="0"/>
              <a:t> +/- </a:t>
            </a:r>
            <a:r>
              <a:rPr lang="en-US" sz="2400" dirty="0" err="1" smtClean="0"/>
              <a:t>pseudomembrane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61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952</Words>
  <Application>Microsoft Office PowerPoint</Application>
  <PresentationFormat>Custom</PresentationFormat>
  <Paragraphs>177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Infectia cu  Clostridium Difficile (ICD)  la pacientii oncologici</vt:lpstr>
      <vt:lpstr>Obiective</vt:lpstr>
      <vt:lpstr>Microbiologie ICD</vt:lpstr>
      <vt:lpstr>Epidemiologie - etiologia BDA pe grupe de varsta in spitalele din Bucuresti</vt:lpstr>
      <vt:lpstr>Transmiterea ICD</vt:lpstr>
      <vt:lpstr>Transmiterea ICD</vt:lpstr>
      <vt:lpstr>PowerPoint Presentation</vt:lpstr>
      <vt:lpstr>PowerPoint Presentation</vt:lpstr>
      <vt:lpstr>Patogenie CDI</vt:lpstr>
      <vt:lpstr>Patogenie CDI</vt:lpstr>
      <vt:lpstr>Factori de risc CDI</vt:lpstr>
      <vt:lpstr>AB associate CDI</vt:lpstr>
      <vt:lpstr>Diagnostic CDI</vt:lpstr>
      <vt:lpstr>Recomandari terapeutice</vt:lpstr>
      <vt:lpstr>Alternative - Fidaxomicin</vt:lpstr>
      <vt:lpstr>Alternative - imunoglobuline</vt:lpstr>
      <vt:lpstr>Tratamentul recidivelor</vt:lpstr>
      <vt:lpstr>Perspective</vt:lpstr>
      <vt:lpstr>Prezentare caz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Infectia cu Clostridium Difficile</dc:title>
  <dc:creator>anamc_000</dc:creator>
  <cp:lastModifiedBy>Lazar, Mihaela</cp:lastModifiedBy>
  <cp:revision>41</cp:revision>
  <dcterms:created xsi:type="dcterms:W3CDTF">2016-05-22T06:45:44Z</dcterms:created>
  <dcterms:modified xsi:type="dcterms:W3CDTF">2016-05-24T11:14:53Z</dcterms:modified>
</cp:coreProperties>
</file>